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sldIdLst>
    <p:sldId id="259" r:id="rId5"/>
    <p:sldId id="260" r:id="rId6"/>
    <p:sldId id="261" r:id="rId7"/>
    <p:sldId id="263" r:id="rId8"/>
  </p:sldIdLst>
  <p:sldSz cx="9906000" cy="6858000" type="A4"/>
  <p:notesSz cx="6858000" cy="9144000"/>
  <p:embeddedFontLst>
    <p:embeddedFont>
      <p:font typeface="Clarendon" charset="0"/>
      <p:regular r:id="rId9"/>
    </p:embeddedFont>
    <p:embeddedFont>
      <p:font typeface="Riffic" panose="020B0604020202020204" charset="0"/>
      <p:regular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A9D38D-17E1-4653-BB0B-176213AEBBC5}" v="4" dt="2024-04-08T10:21:53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4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415D853-DA3D-2103-6A20-E10C99717E1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997800" y="164922"/>
            <a:ext cx="490537" cy="4905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r>
              <a:rPr lang="en-GB"/>
              <a:t>Logo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CC028A63-0F70-7044-8D6A-BBCD8F069F3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373823" y="164922"/>
            <a:ext cx="490537" cy="4905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r>
              <a:rPr lang="en-GB"/>
              <a:t>Logo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7506A8F-8C6E-238D-D4B6-B2278E4B744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749846" y="164922"/>
            <a:ext cx="490537" cy="4905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r>
              <a:rPr lang="en-GB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479366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BDCA327-888B-4B32-B756-8343567667E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EAD68FF-7432-4644-97DB-C95716B3B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8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BDCA327-888B-4B32-B756-8343567667E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EAD68FF-7432-4644-97DB-C95716B3B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350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BDCA327-888B-4B32-B756-8343567667E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EAD68FF-7432-4644-97DB-C95716B3B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961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BDCA327-888B-4B32-B756-8343567667E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EAD68FF-7432-4644-97DB-C95716B3B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130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BDCA327-888B-4B32-B756-8343567667E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EAD68FF-7432-4644-97DB-C95716B3B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88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BDCA327-888B-4B32-B756-8343567667E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EAD68FF-7432-4644-97DB-C95716B3B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50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BDCA327-888B-4B32-B756-8343567667E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EAD68FF-7432-4644-97DB-C95716B3B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49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BDCA327-888B-4B32-B756-8343567667E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EAD68FF-7432-4644-97DB-C95716B3B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653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BDCA327-888B-4B32-B756-8343567667E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EAD68FF-7432-4644-97DB-C95716B3B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282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BDCA327-888B-4B32-B756-8343567667E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EAD68FF-7432-4644-97DB-C95716B3B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09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9243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Placeholder 19" descr="A red logo with a white background&#10;&#10;Description automatically generated">
            <a:extLst>
              <a:ext uri="{FF2B5EF4-FFF2-40B4-BE49-F238E27FC236}">
                <a16:creationId xmlns:a16="http://schemas.microsoft.com/office/drawing/2014/main" id="{D7650FD3-54A7-33D1-F531-EDD7B247F24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" r="224"/>
          <a:stretch>
            <a:fillRect/>
          </a:stretch>
        </p:blipFill>
        <p:spPr/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A14B950-F4EC-BD7D-3639-FF33BE815AB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42D0238-8354-B5DC-144D-408F601BE6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E552A3-0BC3-323A-3A6A-E00531B89D1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Fish Fingers or Salmon Fish Fingers served with Chips, Garden Peas or Baked Beans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(G) (W) (F)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E0227F-9A17-0FCC-AB5C-64C21E0EC2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MONDAY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1C680B-7CC4-0EA3-FB0C-38458263E0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TUESDAY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15D1AE-E7B1-F767-68C4-A98B1702DD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WEDNESDAY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389FF8-9FAE-FA2A-9F18-67185C1AEB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THURSDAY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818F04-C50F-85DB-F3B1-23C02F07C12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FRIDAY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2F5DB4-3911-70AC-12B7-77259A24047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40656" y="145666"/>
            <a:ext cx="2737449" cy="3693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2400">
                <a:solidFill>
                  <a:schemeClr val="bg1"/>
                </a:solidFill>
                <a:latin typeface="Riffic" panose="02000A03030000020004" pitchFamily="2" charset="0"/>
              </a:rPr>
              <a:t>WEEK 1 MENU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7A4743-E28F-5993-3176-8A8DCF2EE5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4" y="5482349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>
                <a:solidFill>
                  <a:schemeClr val="bg1"/>
                </a:solidFill>
                <a:latin typeface="Riffic" panose="02000A03030000020004" pitchFamily="2" charset="0"/>
              </a:rPr>
              <a:t>DESSERTS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A38512-4308-AE1F-7368-2860A9DBAEC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4" y="4214794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MAIN</a:t>
            </a: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MEAL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4E4178-EB5E-B470-DDE4-41B076EBF2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3" y="2955863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/>
              </a:rPr>
              <a:t>MAIN</a:t>
            </a:r>
            <a:endParaRPr lang="en-GB" sz="1600" dirty="0">
              <a:solidFill>
                <a:schemeClr val="bg1"/>
              </a:solidFill>
              <a:latin typeface="Riffic" panose="02000A03030000020004" pitchFamily="2" charset="0"/>
            </a:endParaRP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/>
              </a:rPr>
              <a:t>MEAL 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FC92DB-9D9E-1CB1-4010-DA10DD967A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2" y="1705560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MAIN</a:t>
            </a: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MEAL 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E2E5DF-37BA-CD44-6348-F47889F2AF9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40656" y="512153"/>
            <a:ext cx="3919269" cy="12311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  <a:latin typeface="Riffic"/>
              </a:rPr>
              <a:t>WEEKS: 15/04, 13/05, 17/06, 24/06, 15/07, 16/09, 14/10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C15990-E77D-292E-B94E-2CD76A8613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Roast Chicken served with Roast Potatoes, Carrots, Broccoli and Gravy</a:t>
            </a:r>
          </a:p>
          <a:p>
            <a:pPr algn="ctr"/>
            <a:endParaRPr lang="en-GB" sz="950" dirty="0">
              <a:solidFill>
                <a:schemeClr val="bg1"/>
              </a:solidFill>
              <a:latin typeface="Clarendon" pitchFamily="50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013E3B-7147-1D83-9BA6-18A8C290A9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85000" lnSpcReduction="10000"/>
          </a:bodyPr>
          <a:lstStyle/>
          <a:p>
            <a:pPr algn="ctr"/>
            <a:r>
              <a:rPr lang="en-US" sz="1100" dirty="0">
                <a:solidFill>
                  <a:srgbClr val="FFFFFF"/>
                </a:solidFill>
                <a:latin typeface="Clarendon" charset="0"/>
              </a:rPr>
              <a:t>Homemade Beef </a:t>
            </a:r>
            <a:r>
              <a:rPr lang="en-US" sz="1100" dirty="0" err="1">
                <a:solidFill>
                  <a:srgbClr val="FFFFFF"/>
                </a:solidFill>
                <a:latin typeface="Clarendon" charset="0"/>
              </a:rPr>
              <a:t>Lasagne</a:t>
            </a:r>
            <a:r>
              <a:rPr lang="en-US" sz="1100" dirty="0">
                <a:solidFill>
                  <a:srgbClr val="FFFFFF"/>
                </a:solidFill>
                <a:latin typeface="Clarendon" charset="0"/>
              </a:rPr>
              <a:t> served with Garlic &amp; Herb Bread, Seasonal Vegetables or Mixed Salad 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(G) (W) (E) (MU) (MK) (SO) 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BE8941E-2FB3-AF11-D38C-F29194CC07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  <a:ea typeface="Calibri" panose="020F0502020204030204" pitchFamily="34" charset="0"/>
                <a:cs typeface="Calibri"/>
              </a:rPr>
              <a:t>Jerk Chicken served Golden Rice mixed Vegetables</a:t>
            </a: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D1E784B-C201-7061-9607-2CBF1CBD7A6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 lnSpcReduction="20000"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Rainbow </a:t>
            </a:r>
            <a:r>
              <a:rPr lang="en-US" sz="950" dirty="0" err="1">
                <a:solidFill>
                  <a:srgbClr val="FFFFFF"/>
                </a:solidFill>
                <a:latin typeface="Clarendon" charset="0"/>
              </a:rPr>
              <a:t>Wholemeal</a:t>
            </a:r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 Pizza Served with Baked Potato Wedges, Peas &amp; Sweetcorn or Mixed Salad</a:t>
            </a:r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 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(SO) (E) (MK)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AD15C6C-5324-7855-F26A-E51BF2E74EE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Beef Burger in a Bun  served with Chips, Garden Peas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 or Baked Beans 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(G) (W) (SE)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A54D84-8C4B-E3B5-50E7-EFF5B10F570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chemeClr val="bg1"/>
                </a:solidFill>
                <a:latin typeface="Clarendon"/>
              </a:rPr>
              <a:t>Baked Cod with roasted Tomatoes and Olives served with New Potatoes and Veg</a:t>
            </a:r>
          </a:p>
          <a:p>
            <a:pPr algn="ctr"/>
            <a:r>
              <a:rPr lang="en-US" sz="950" dirty="0">
                <a:solidFill>
                  <a:schemeClr val="bg1"/>
                </a:solidFill>
                <a:latin typeface="Clarendon"/>
              </a:rPr>
              <a:t>(F)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0C472-5A3D-3798-E067-C51EB0E285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BBQ Lentil, Bean &amp; Vegetable Wraps served Golden Wholemeal Rice &amp; Mixed Vegetables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(B) (SO) (C)</a:t>
            </a:r>
          </a:p>
          <a:p>
            <a:pPr algn="ctr"/>
            <a:endParaRPr lang="en-GB" sz="950" dirty="0">
              <a:solidFill>
                <a:srgbClr val="FFFFFF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6B3F139-487D-85D9-D9E8-200A9E44C5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00" dirty="0">
                <a:solidFill>
                  <a:srgbClr val="FFFFFF"/>
                </a:solidFill>
                <a:latin typeface="Clarendon" charset="0"/>
              </a:rPr>
              <a:t>Thai Vegetable Curry served with</a:t>
            </a:r>
          </a:p>
          <a:p>
            <a:pPr algn="ctr"/>
            <a:r>
              <a:rPr lang="en-US" sz="900" dirty="0">
                <a:solidFill>
                  <a:srgbClr val="FFFFFF"/>
                </a:solidFill>
                <a:latin typeface="Clarendon" charset="0"/>
              </a:rPr>
              <a:t> Fluffy White Rice</a:t>
            </a: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A94571-AA1C-42EA-A5B8-2D4D1F61BA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Aubergine and Chickpea Curry Served with Fluffy white Rice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(MK) (MU) 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8ACE37C-9B78-8A84-86CB-EF64FE7488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algn="ctr"/>
            <a:r>
              <a:rPr lang="en-US" sz="950" dirty="0">
                <a:solidFill>
                  <a:schemeClr val="bg1"/>
                </a:solidFill>
                <a:latin typeface="Clarendon"/>
              </a:rPr>
              <a:t>Fresh Baguette with either cheese or tuna mayo served with salad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(MK) (SE) (E) (F)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r>
              <a:rPr lang="en-US" sz="950" dirty="0">
                <a:solidFill>
                  <a:schemeClr val="bg1"/>
                </a:solidFill>
                <a:latin typeface="Clarendon"/>
              </a:rPr>
              <a:t> </a:t>
            </a:r>
            <a:endParaRPr lang="en-US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F35A27A-36B6-E970-134B-3AD90E6837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Moroccan Vegetable and Chickpeas Tagine 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with Fruity Couscous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44F3A70-645E-5819-321C-2061AE02BD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 err="1">
                <a:solidFill>
                  <a:srgbClr val="FFFFFF"/>
                </a:solidFill>
                <a:latin typeface="Clarendon" charset="0"/>
              </a:rPr>
              <a:t>Wholemeal</a:t>
            </a:r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 Tuna Pasta in a Creamy Sauce with Seasonal Vegetables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(MU) (SO) (MK) (F)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BF1A70-8204-B34A-AAF0-D423FB4F93D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Pasta with a homemade tomato sauce served with fresh salad and chunky bread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(MU) (SO)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US" sz="950" dirty="0">
              <a:solidFill>
                <a:srgbClr val="FFFFFF"/>
              </a:solidFill>
              <a:latin typeface="Clarendon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2591DF-9CF3-5FAA-9462-372E357D14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/>
              </a:rPr>
              <a:t>Ice Cream</a:t>
            </a:r>
            <a:endParaRPr lang="en-GB" sz="950" dirty="0">
              <a:solidFill>
                <a:srgbClr val="FFFFFF"/>
              </a:solidFill>
              <a:latin typeface="Clarendon" charset="0"/>
            </a:endParaRP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(MK)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A697A5E-AB19-02FD-7C69-55535BDD24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Cheese &amp; Crackers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r>
              <a:rPr lang="en-GB" sz="950" dirty="0">
                <a:solidFill>
                  <a:schemeClr val="bg1"/>
                </a:solidFill>
                <a:latin typeface="Clarendon" charset="0"/>
              </a:rPr>
              <a:t>(G) (W) (B) (MK)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4B9C1E1-7B15-547C-BA91-1FD96E4566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/>
              </a:rPr>
              <a:t>Apple &amp; Berry Slice with cream </a:t>
            </a:r>
            <a:endParaRPr lang="en-GB" sz="950" dirty="0">
              <a:solidFill>
                <a:srgbClr val="FFFFFF"/>
              </a:solidFill>
              <a:latin typeface="Clarendon" charset="0"/>
            </a:endParaRP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(MK)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AAF0EA-AC74-6EB0-3F1C-01611A4551B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Fruit Yogurt &amp; Coulis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 Fresh Fruit Pot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(MK)</a:t>
            </a: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F48D7B7-F2C6-283A-AAA3-0CE3AC0F4E4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Cheese &amp; Crackers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r>
              <a:rPr lang="en-GB" sz="950" dirty="0">
                <a:solidFill>
                  <a:schemeClr val="bg1"/>
                </a:solidFill>
                <a:latin typeface="Clarendon" charset="0"/>
              </a:rPr>
              <a:t>(G) (W) (B) (MK)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5E81A8F-06C8-E738-554F-3EDC4D00CD8D}"/>
              </a:ext>
            </a:extLst>
          </p:cNvPr>
          <p:cNvSpPr txBox="1"/>
          <p:nvPr/>
        </p:nvSpPr>
        <p:spPr>
          <a:xfrm>
            <a:off x="5135595" y="2698031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Crispy Vegetable &amp; Egg Free Noodle Stir Fry in a Soy Sauce Dressing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(G) (W) (SO)</a:t>
            </a:r>
            <a:endParaRPr lang="en-GB" sz="950" dirty="0">
              <a:solidFill>
                <a:srgbClr val="FFFFFF"/>
              </a:solidFill>
              <a:latin typeface="Clarendo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4418D1-C8D6-980A-7B2B-E83785FC4F43}"/>
              </a:ext>
            </a:extLst>
          </p:cNvPr>
          <p:cNvSpPr txBox="1"/>
          <p:nvPr/>
        </p:nvSpPr>
        <p:spPr>
          <a:xfrm>
            <a:off x="155275" y="6111521"/>
            <a:ext cx="9595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i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Allergen symbols are provided as guide only and daily allergen information is available via the school kitchen</a:t>
            </a:r>
          </a:p>
          <a:p>
            <a:pPr algn="ctr"/>
            <a:r>
              <a:rPr lang="en-GB" sz="700" b="0" i="0" u="none" strike="noStrike" baseline="0" dirty="0">
                <a:solidFill>
                  <a:srgbClr val="FFFFFF"/>
                </a:solidFill>
                <a:latin typeface="Clarendon" charset="0"/>
              </a:rPr>
              <a:t>Allergen Key: Barley (B), Celery (C), Egg (E), Fish (F), Gluten (G), Lupin (L), Milk (MK), Mustard (MU), Sesame Seeds (SE), Soya (SO), Sulphites (SU), Wheat (W)</a:t>
            </a:r>
            <a:endParaRPr lang="en-GB" sz="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226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A14B950-F4EC-BD7D-3639-FF33BE815AB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42D0238-8354-B5DC-144D-408F601BE6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E552A3-0BC3-323A-3A6A-E00531B89D1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Breaded Fish Fillet served with  Skinny Chips, Garden Peas or Baked Beans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(G) (W) (F)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E0227F-9A17-0FCC-AB5C-64C21E0EC2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MONDAY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1C680B-7CC4-0EA3-FB0C-38458263E0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TUESDAY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15D1AE-E7B1-F767-68C4-A98B1702DD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WEDNESDAY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389FF8-9FAE-FA2A-9F18-67185C1AEB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THURSDAY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818F04-C50F-85DB-F3B1-23C02F07C12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FRIDAY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2F5DB4-3911-70AC-12B7-77259A24047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40656" y="145666"/>
            <a:ext cx="2737449" cy="3693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2400">
                <a:solidFill>
                  <a:schemeClr val="bg1"/>
                </a:solidFill>
                <a:latin typeface="Riffic" panose="02000A03030000020004" pitchFamily="2" charset="0"/>
              </a:rPr>
              <a:t>WEEK 2 MENU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7A4743-E28F-5993-3176-8A8DCF2EE5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4" y="5482349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>
                <a:solidFill>
                  <a:schemeClr val="bg1"/>
                </a:solidFill>
                <a:latin typeface="Riffic" panose="02000A03030000020004" pitchFamily="2" charset="0"/>
              </a:rPr>
              <a:t>DESSERTS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A38512-4308-AE1F-7368-2860A9DBAEC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4" y="4214794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MAIN</a:t>
            </a: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MEAL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4E4178-EB5E-B470-DDE4-41B076EBF2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3" y="2955863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/>
              </a:rPr>
              <a:t>MAIN </a:t>
            </a:r>
            <a:endParaRPr lang="en-US" dirty="0">
              <a:solidFill>
                <a:schemeClr val="bg1"/>
              </a:solidFill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/>
              </a:rPr>
              <a:t>MEAL </a:t>
            </a:r>
            <a:endParaRPr lang="en-US" dirty="0">
              <a:solidFill>
                <a:schemeClr val="bg1"/>
              </a:solidFill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/>
              </a:rPr>
              <a:t>2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FC92DB-9D9E-1CB1-4010-DA10DD967A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2" y="1705560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MAIN</a:t>
            </a: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MEAL 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E2E5DF-37BA-CD44-6348-F47889F2AF9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40656" y="512153"/>
            <a:ext cx="3919269" cy="12311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  <a:latin typeface="Riffic"/>
              </a:rPr>
              <a:t>WEEKS: 22/04, 20/05, 24/06, 22/07 , 23/09,21/10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C15990-E77D-292E-B94E-2CD76A8613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Chicken Sausage  served with  Potatoes, Yorkshire Pudding, Carrots, Broccoli  &amp; Gravy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(MK) (SU) (E) 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pitchFamily="50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013E3B-7147-1D83-9BA6-18A8C290A9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/>
          </a:bodyPr>
          <a:lstStyle/>
          <a:p>
            <a:pPr algn="ctr"/>
            <a:r>
              <a:rPr lang="en-US" sz="900" dirty="0">
                <a:solidFill>
                  <a:srgbClr val="FFFFFF"/>
                </a:solidFill>
                <a:latin typeface="Clarendon" charset="0"/>
              </a:rPr>
              <a:t>Beef Bolognaise served with Penne Pasta, Garlic &amp; Herb Bread, Seasonal Vegetables or Mixed Salad </a:t>
            </a:r>
          </a:p>
          <a:p>
            <a:pPr algn="ctr"/>
            <a:r>
              <a:rPr lang="en-GB" sz="900" dirty="0">
                <a:solidFill>
                  <a:srgbClr val="FFFFFF"/>
                </a:solidFill>
                <a:latin typeface="Clarendon" charset="0"/>
              </a:rPr>
              <a:t>(G) (W) (MU) (SO) (MK)</a:t>
            </a:r>
            <a:endParaRPr lang="en-GB" sz="90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BE8941E-2FB3-AF11-D38C-F29194CC07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Sweet and Sour Turkey served with rice  and stir Fried Vegetables</a:t>
            </a:r>
          </a:p>
          <a:p>
            <a:pPr algn="ctr"/>
            <a:endParaRPr lang="en-US" sz="950" dirty="0">
              <a:solidFill>
                <a:srgbClr val="FFFFFF"/>
              </a:solidFill>
              <a:latin typeface="Clarendon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D1E784B-C201-7061-9607-2CBF1CBD7A6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 lnSpcReduction="20000"/>
          </a:bodyPr>
          <a:lstStyle/>
          <a:p>
            <a:pPr algn="ctr"/>
            <a:r>
              <a:rPr lang="en-GB" sz="1000" dirty="0">
                <a:solidFill>
                  <a:srgbClr val="FFFFFF"/>
                </a:solidFill>
                <a:latin typeface="Clarendon" charset="0"/>
              </a:rPr>
              <a:t>Butternut Squash Korma Served with Wholemeal Rice, Naan Bread Finger &amp; Mixed Vegetables </a:t>
            </a:r>
          </a:p>
          <a:p>
            <a:pPr algn="ctr"/>
            <a:r>
              <a:rPr lang="en-GB" sz="1000" dirty="0">
                <a:solidFill>
                  <a:srgbClr val="FFFFFF"/>
                </a:solidFill>
                <a:latin typeface="Clarendon" charset="0"/>
              </a:rPr>
              <a:t>(G) (W) (MK)</a:t>
            </a:r>
            <a:endParaRPr lang="en-GB" sz="100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AD15C6C-5324-7855-F26A-E51BF2E74EE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 lnSpcReduction="10000"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  <a:latin typeface="Clarendon"/>
              </a:rPr>
              <a:t>Cheese and Tomato Pizza Baguette served skinny chips , Garden Peas or Baked Beans 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(SE) (MK)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A54D84-8C4B-E3B5-50E7-EFF5B10F570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chemeClr val="bg1"/>
                </a:solidFill>
                <a:latin typeface="Clarendon"/>
              </a:rPr>
              <a:t>Salmon and Spinach Wellington served with Potatoes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(MK) (E) (F)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US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AB97AE5-0CB6-8660-B8D1-BFC724D46A1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chemeClr val="bg1"/>
                </a:solidFill>
                <a:latin typeface="Clarendon" charset="0"/>
              </a:rPr>
              <a:t>Broccoli &amp; Cauliflower Bake Served with Homemade Herb Bread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(MK)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0C472-5A3D-3798-E067-C51EB0E285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/>
              </a:rPr>
              <a:t>Kenyan Chicken </a:t>
            </a:r>
            <a:r>
              <a:rPr lang="en-GB" sz="950" dirty="0" err="1">
                <a:solidFill>
                  <a:srgbClr val="FFFFFF"/>
                </a:solidFill>
                <a:latin typeface="Clarendon"/>
              </a:rPr>
              <a:t>Githeri</a:t>
            </a:r>
            <a:r>
              <a:rPr lang="en-GB" sz="950" dirty="0">
                <a:solidFill>
                  <a:srgbClr val="FFFFFF"/>
                </a:solidFill>
                <a:latin typeface="Clarendon"/>
              </a:rPr>
              <a:t> with Vegetables 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6B3F139-487D-85D9-D9E8-200A9E44C5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chemeClr val="bg1"/>
                </a:solidFill>
                <a:latin typeface="Clarendon"/>
              </a:rPr>
              <a:t> Leek Carbonara Pasta served with vegetables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(MU) (SO)</a:t>
            </a:r>
            <a:r>
              <a:rPr lang="en-GB" sz="950" dirty="0">
                <a:solidFill>
                  <a:schemeClr val="bg1"/>
                </a:solidFill>
                <a:latin typeface="Clarendon" charset="0"/>
              </a:rPr>
              <a:t> (MK)</a:t>
            </a:r>
            <a:r>
              <a:rPr lang="en-US" sz="950" dirty="0">
                <a:solidFill>
                  <a:schemeClr val="bg1"/>
                </a:solidFill>
                <a:latin typeface="Clarendon"/>
              </a:rPr>
              <a:t> </a:t>
            </a:r>
            <a:endParaRPr lang="en-US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A94571-AA1C-42EA-A5B8-2D4D1F61BA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Spanish Style Vegetable cassoulet Served with Boiled New potatoes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8ACE37C-9B78-8A84-86CB-EF64FE7488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chemeClr val="bg1"/>
                </a:solidFill>
                <a:latin typeface="Clarendon" charset="0"/>
              </a:rPr>
              <a:t>Vegetable Paella Served with Selection of Mixed Salads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F35A27A-36B6-E970-134B-3AD90E6837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Vegetable </a:t>
            </a:r>
            <a:r>
              <a:rPr lang="en-US" sz="950" dirty="0" err="1">
                <a:solidFill>
                  <a:srgbClr val="FFFFFF"/>
                </a:solidFill>
                <a:latin typeface="Clarendon"/>
              </a:rPr>
              <a:t>Chilli</a:t>
            </a:r>
            <a:r>
              <a:rPr lang="en-US" sz="950" dirty="0">
                <a:solidFill>
                  <a:srgbClr val="FFFFFF"/>
                </a:solidFill>
                <a:latin typeface="Clarendon"/>
              </a:rPr>
              <a:t> Con Carne served with </a:t>
            </a:r>
            <a:r>
              <a:rPr lang="en-US" sz="950" dirty="0" err="1">
                <a:solidFill>
                  <a:srgbClr val="FFFFFF"/>
                </a:solidFill>
                <a:latin typeface="Clarendon"/>
              </a:rPr>
              <a:t>Wholemeal</a:t>
            </a:r>
            <a:r>
              <a:rPr lang="en-US" sz="950" dirty="0">
                <a:solidFill>
                  <a:srgbClr val="FFFFFF"/>
                </a:solidFill>
                <a:latin typeface="Clarendon"/>
              </a:rPr>
              <a:t> Rice &amp; Seasonal Vegetable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</a:t>
            </a:r>
            <a:endParaRPr lang="en-GB" sz="950" dirty="0">
              <a:solidFill>
                <a:schemeClr val="bg1"/>
              </a:solidFill>
              <a:latin typeface="Clarendon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44F3A70-645E-5819-321C-2061AE02BD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Cheese &amp; Tomato Pinwheel served with </a:t>
            </a:r>
            <a:r>
              <a:rPr lang="en-US" sz="950" dirty="0" err="1">
                <a:solidFill>
                  <a:srgbClr val="FFFFFF"/>
                </a:solidFill>
                <a:latin typeface="Clarendon" charset="0"/>
              </a:rPr>
              <a:t>Wholemeal</a:t>
            </a:r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 Vegetable Rice &amp; Mixed Salad 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(SO) (E) (MK)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BF1A70-8204-B34A-AAF0-D423FB4F93D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Jacket Potato loaded with Cheese and Onion  served with</a:t>
            </a:r>
            <a:endParaRPr lang="en-US" sz="950" dirty="0">
              <a:solidFill>
                <a:srgbClr val="FFFFFF"/>
              </a:solidFill>
              <a:latin typeface="Clarendon" charset="0"/>
            </a:endParaRP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Fresh Salad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(MK)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2591DF-9CF3-5FAA-9462-372E357D14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/>
              </a:rPr>
              <a:t>Pancakes with various toppings 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(E)</a:t>
            </a:r>
            <a:r>
              <a:rPr lang="en-GB" sz="950" dirty="0">
                <a:solidFill>
                  <a:schemeClr val="bg1"/>
                </a:solidFill>
                <a:latin typeface="Clarendon" charset="0"/>
              </a:rPr>
              <a:t> (MK)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A697A5E-AB19-02FD-7C69-55535BDD24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 Fruit Yogurt &amp; Coulis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 Fresh Fruit Pot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(MK)</a:t>
            </a: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4B9C1E1-7B15-547C-BA91-1FD96E4566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Toffee Apple Cake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(E)</a:t>
            </a:r>
            <a:r>
              <a:rPr lang="en-GB" sz="950" dirty="0">
                <a:solidFill>
                  <a:schemeClr val="bg1"/>
                </a:solidFill>
                <a:latin typeface="Clarendon" charset="0"/>
              </a:rPr>
              <a:t> (MK)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AAF0EA-AC74-6EB0-3F1C-01611A4551B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/>
              </a:rPr>
              <a:t>Fruit Jelly </a:t>
            </a:r>
            <a:endParaRPr lang="en-US" dirty="0"/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 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F48D7B7-F2C6-283A-AAA3-0CE3AC0F4E4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Cheese &amp; Crackers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r>
              <a:rPr lang="en-GB" sz="950" dirty="0">
                <a:solidFill>
                  <a:schemeClr val="bg1"/>
                </a:solidFill>
                <a:latin typeface="Clarendon" charset="0"/>
              </a:rPr>
              <a:t>(G) (W) (B) (MK)</a:t>
            </a:r>
          </a:p>
        </p:txBody>
      </p:sp>
      <p:pic>
        <p:nvPicPr>
          <p:cNvPr id="43" name="Picture Placeholder 42" descr="A red logo with a white background&#10;&#10;Description automatically generated">
            <a:extLst>
              <a:ext uri="{FF2B5EF4-FFF2-40B4-BE49-F238E27FC236}">
                <a16:creationId xmlns:a16="http://schemas.microsoft.com/office/drawing/2014/main" id="{2D451563-985A-E26A-4854-981F3C5183E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" r="224"/>
          <a:stretch>
            <a:fillRect/>
          </a:stretch>
        </p:blipFill>
        <p:spPr/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D8EC972-961F-0C9F-89D5-7B994CDD6A4F}"/>
              </a:ext>
            </a:extLst>
          </p:cNvPr>
          <p:cNvSpPr txBox="1"/>
          <p:nvPr/>
        </p:nvSpPr>
        <p:spPr>
          <a:xfrm>
            <a:off x="155275" y="6111521"/>
            <a:ext cx="9595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i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Allergen symbols are provided as guide only and daily allergen information is available via the school kitchen</a:t>
            </a:r>
          </a:p>
          <a:p>
            <a:pPr algn="ctr"/>
            <a:r>
              <a:rPr lang="en-GB" sz="700" b="0" i="0" u="none" strike="noStrike" baseline="0" dirty="0">
                <a:solidFill>
                  <a:srgbClr val="FFFFFF"/>
                </a:solidFill>
                <a:latin typeface="Clarendon" charset="0"/>
              </a:rPr>
              <a:t>Allergen Key: Barley (B), Celery (C), Egg (E), Fish (F), Gluten (G), Lupin (L), Milk (MK), Mustard (MU), Sesame Seeds (SE), Soya (SO), Sulphites (SU), Wheat (W)</a:t>
            </a:r>
            <a:endParaRPr lang="en-GB" sz="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65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Placeholder 19" descr="A red logo with a white background&#10;&#10;Description automatically generated">
            <a:extLst>
              <a:ext uri="{FF2B5EF4-FFF2-40B4-BE49-F238E27FC236}">
                <a16:creationId xmlns:a16="http://schemas.microsoft.com/office/drawing/2014/main" id="{32B0B61B-8BD4-6C18-448D-0901A4AD942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" r="224"/>
          <a:stretch>
            <a:fillRect/>
          </a:stretch>
        </p:blipFill>
        <p:spPr/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A14B950-F4EC-BD7D-3639-FF33BE815AB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42D0238-8354-B5DC-144D-408F601BE6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E552A3-0BC3-323A-3A6A-E00531B89D1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Fish Fingers served with Chips, Garden Peas or Baked Beans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(G) (W) (F)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E0227F-9A17-0FCC-AB5C-64C21E0EC2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MONDAY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1C680B-7CC4-0EA3-FB0C-38458263E0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TUESDAY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15D1AE-E7B1-F767-68C4-A98B1702DD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WEDNESDAY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389FF8-9FAE-FA2A-9F18-67185C1AEB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THURSDAY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818F04-C50F-85DB-F3B1-23C02F07C12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FRIDAY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2F5DB4-3911-70AC-12B7-77259A24047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40656" y="145666"/>
            <a:ext cx="2737449" cy="3693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Riffic" panose="02000A03030000020004" pitchFamily="2" charset="0"/>
              </a:rPr>
              <a:t>WEEK 3 MENU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7A4743-E28F-5993-3176-8A8DCF2EE5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4" y="5482349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>
                <a:solidFill>
                  <a:schemeClr val="bg1"/>
                </a:solidFill>
                <a:latin typeface="Riffic" panose="02000A03030000020004" pitchFamily="2" charset="0"/>
              </a:rPr>
              <a:t>DESSERTS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A38512-4308-AE1F-7368-2860A9DBAEC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4" y="4214794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MAIN</a:t>
            </a: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MEAL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4E4178-EB5E-B470-DDE4-41B076EBF2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3" y="2955863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/>
              </a:rPr>
              <a:t>MAIN </a:t>
            </a:r>
            <a:endParaRPr lang="en-US" dirty="0">
              <a:solidFill>
                <a:schemeClr val="bg1"/>
              </a:solidFill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/>
              </a:rPr>
              <a:t>MEAL</a:t>
            </a:r>
            <a:endParaRPr lang="en-US" dirty="0">
              <a:solidFill>
                <a:schemeClr val="bg1"/>
              </a:solidFill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/>
              </a:rPr>
              <a:t>2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FC92DB-9D9E-1CB1-4010-DA10DD967A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2" y="1705560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MAIN</a:t>
            </a: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MEAL 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E2E5DF-37BA-CD44-6348-F47889F2AF9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40656" y="512153"/>
            <a:ext cx="3919269" cy="12311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  <a:latin typeface="Riffic"/>
              </a:rPr>
              <a:t>WEEKS: 29/04, 03/06, 01/07, 02/09, 30/09</a:t>
            </a:r>
            <a:endParaRPr lang="en-GB" sz="800" dirty="0">
              <a:solidFill>
                <a:schemeClr val="bg1"/>
              </a:solidFill>
              <a:latin typeface="Riffic" panose="02000A03030000020004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C15990-E77D-292E-B94E-2CD76A8613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/>
          </a:bodyPr>
          <a:lstStyle/>
          <a:p>
            <a:pPr algn="ctr"/>
            <a:r>
              <a:rPr lang="en-US" sz="900" dirty="0">
                <a:solidFill>
                  <a:srgbClr val="FFFFFF"/>
                </a:solidFill>
                <a:latin typeface="Clarendon" charset="0"/>
              </a:rPr>
              <a:t>Roast Turkey served with Roast Potatoes, Carrots, Cabbage, Stuffing Ball</a:t>
            </a:r>
          </a:p>
          <a:p>
            <a:pPr algn="ctr"/>
            <a:r>
              <a:rPr lang="en-US" sz="900" dirty="0">
                <a:solidFill>
                  <a:srgbClr val="FFFFFF"/>
                </a:solidFill>
                <a:latin typeface="Clarendon" charset="0"/>
              </a:rPr>
              <a:t> and Gravy</a:t>
            </a:r>
          </a:p>
          <a:p>
            <a:pPr algn="ctr"/>
            <a:r>
              <a:rPr lang="en-US" sz="900" dirty="0">
                <a:solidFill>
                  <a:srgbClr val="FFFFFF"/>
                </a:solidFill>
                <a:latin typeface="Clarendon" charset="0"/>
              </a:rPr>
              <a:t>(G) (W)</a:t>
            </a:r>
            <a:endParaRPr lang="en-GB" sz="900" dirty="0">
              <a:solidFill>
                <a:schemeClr val="bg1"/>
              </a:solidFill>
              <a:latin typeface="Clarendon" pitchFamily="50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013E3B-7147-1D83-9BA6-18A8C290A9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BBQ Pulled Chicken Wraps served Baked Wedges &amp; Mixed Vegetables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(B) (SO) (C)</a:t>
            </a:r>
          </a:p>
          <a:p>
            <a:pPr algn="ctr"/>
            <a:endParaRPr lang="en-US" sz="950" dirty="0">
              <a:solidFill>
                <a:srgbClr val="FFFFFF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rgbClr val="FFFFFF"/>
              </a:solidFill>
              <a:latin typeface="Clarendon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BE8941E-2FB3-AF11-D38C-F29194CC07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Beef </a:t>
            </a:r>
            <a:r>
              <a:rPr lang="en-US" sz="950" dirty="0" err="1">
                <a:solidFill>
                  <a:srgbClr val="FFFFFF"/>
                </a:solidFill>
                <a:latin typeface="Clarendon" charset="0"/>
              </a:rPr>
              <a:t>Chilli</a:t>
            </a:r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 Con Carne served with </a:t>
            </a:r>
            <a:r>
              <a:rPr lang="en-US" sz="950" dirty="0" err="1">
                <a:solidFill>
                  <a:srgbClr val="FFFFFF"/>
                </a:solidFill>
                <a:latin typeface="Clarendon" charset="0"/>
              </a:rPr>
              <a:t>Wholemeal</a:t>
            </a:r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 Rice &amp; Seasonal Vegetable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</a:t>
            </a:r>
            <a:endParaRPr lang="en-US" sz="950" dirty="0">
              <a:solidFill>
                <a:srgbClr val="FFFFFF"/>
              </a:solidFill>
              <a:latin typeface="Clarendon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D1E784B-C201-7061-9607-2CBF1CBD7A6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 lnSpcReduction="20000"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Traditional Macaroni Cheese Served with Garlic &amp; Herb Bread, Seasonal Vegetables or Mixed Salad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(MU) (SO) (MK)</a:t>
            </a:r>
            <a:r>
              <a:rPr lang="en-GB" sz="900" dirty="0">
                <a:solidFill>
                  <a:srgbClr val="FFFFFF"/>
                </a:solidFill>
                <a:latin typeface="Clarendon" charset="0"/>
              </a:rPr>
              <a:t>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AD15C6C-5324-7855-F26A-E51BF2E74EE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Chicken Thighs served with Chips, Garden Peas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 or Baked Beans </a:t>
            </a:r>
            <a:endParaRPr lang="en-GB" sz="95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A54D84-8C4B-E3B5-50E7-EFF5B10F570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 lnSpcReduction="20000"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Baked Lentil Roast served with Roast Potatoes, Carrots, Cabbage, Stuffing Ball and Gravy</a:t>
            </a:r>
          </a:p>
          <a:p>
            <a:pPr algn="ctr"/>
            <a:r>
              <a:rPr lang="en-GB" sz="950" dirty="0">
                <a:solidFill>
                  <a:schemeClr val="bg1"/>
                </a:solidFill>
                <a:latin typeface="Clarendon" charset="0"/>
              </a:rPr>
              <a:t>(G) (W) (E) (SO)</a:t>
            </a: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AB97AE5-0CB6-8660-B8D1-BFC724D46A1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77500" lnSpcReduction="20000"/>
          </a:bodyPr>
          <a:lstStyle/>
          <a:p>
            <a:pPr algn="ctr"/>
            <a:r>
              <a:rPr lang="en-US" sz="1200" dirty="0">
                <a:solidFill>
                  <a:srgbClr val="FFFFFF"/>
                </a:solidFill>
                <a:latin typeface="Clarendon" charset="0"/>
              </a:rPr>
              <a:t>Homemade Vegetarian </a:t>
            </a:r>
            <a:r>
              <a:rPr lang="en-US" sz="1200" dirty="0" err="1">
                <a:solidFill>
                  <a:srgbClr val="FFFFFF"/>
                </a:solidFill>
                <a:latin typeface="Clarendon" charset="0"/>
              </a:rPr>
              <a:t>Lasagne</a:t>
            </a:r>
            <a:r>
              <a:rPr lang="en-US" sz="1200" dirty="0">
                <a:solidFill>
                  <a:srgbClr val="FFFFFF"/>
                </a:solidFill>
                <a:latin typeface="Clarendon" charset="0"/>
              </a:rPr>
              <a:t> Served with Garlic &amp; Herb Bread, Seasonal Vegetables or Mixed Salad </a:t>
            </a:r>
          </a:p>
          <a:p>
            <a:pPr algn="ctr"/>
            <a:r>
              <a:rPr lang="en-US" sz="1000" dirty="0">
                <a:solidFill>
                  <a:srgbClr val="FFFFFF"/>
                </a:solidFill>
                <a:latin typeface="Clarendon" charset="0"/>
              </a:rPr>
              <a:t>(G) (W) (E) (MU) (MK) (SO) </a:t>
            </a:r>
            <a:endParaRPr lang="en-GB" sz="100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100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0C472-5A3D-3798-E067-C51EB0E285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 Roasted Cod with , Roasted Olives and Tomatoes  &amp; Vegetable Medley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(F)</a:t>
            </a:r>
            <a:endParaRPr lang="en-GB" sz="950" dirty="0">
              <a:solidFill>
                <a:schemeClr val="bg1"/>
              </a:solidFill>
              <a:latin typeface="Clarendon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6B3F139-487D-85D9-D9E8-200A9E44C5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 err="1">
                <a:solidFill>
                  <a:srgbClr val="FFFFFF"/>
                </a:solidFill>
                <a:latin typeface="Clarendon"/>
              </a:rPr>
              <a:t>Zunka</a:t>
            </a:r>
            <a:r>
              <a:rPr lang="en-GB" sz="950" dirty="0">
                <a:solidFill>
                  <a:srgbClr val="FFFFFF"/>
                </a:solidFill>
                <a:latin typeface="Clarendon"/>
              </a:rPr>
              <a:t> Bhakri Curry with Rice and vegetables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/>
              </a:rPr>
              <a:t>(G) (W) (MU)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A94571-AA1C-42EA-A5B8-2D4D1F61BA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Mediterranean Vegetable Ratatouille 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8ACE37C-9B78-8A84-86CB-EF64FE7488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chemeClr val="bg1"/>
                </a:solidFill>
                <a:latin typeface="Clarendon" charset="0"/>
              </a:rPr>
              <a:t>Roasted Butternut Squash &amp; Risotto Served with Fresh Salad</a:t>
            </a:r>
          </a:p>
          <a:p>
            <a:pPr algn="ctr"/>
            <a:r>
              <a:rPr lang="en-US" sz="950" dirty="0">
                <a:solidFill>
                  <a:schemeClr val="bg1"/>
                </a:solidFill>
                <a:latin typeface="Clarendon" charset="0"/>
              </a:rPr>
              <a:t>(MK)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F35A27A-36B6-E970-134B-3AD90E6837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chemeClr val="bg1"/>
                </a:solidFill>
                <a:latin typeface="Clarendon"/>
              </a:rPr>
              <a:t>Spring Vegetable Quiche  Served With New Potatoes </a:t>
            </a:r>
          </a:p>
          <a:p>
            <a:pPr algn="ctr"/>
            <a:r>
              <a:rPr lang="en-US" sz="1000" dirty="0">
                <a:solidFill>
                  <a:srgbClr val="FFFFFF"/>
                </a:solidFill>
                <a:latin typeface="Clarendon" charset="0"/>
              </a:rPr>
              <a:t>(G) (W) (MK) (E)</a:t>
            </a:r>
            <a:endParaRPr lang="en-GB" sz="900" dirty="0">
              <a:solidFill>
                <a:srgbClr val="FFFFFF"/>
              </a:solidFill>
              <a:latin typeface="Clarendon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44F3A70-645E-5819-321C-2061AE02BD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  <a:latin typeface="Clarendon" charset="0"/>
              </a:rPr>
              <a:t>Roasted Vegetable &amp; Bean Pasta Bakes Served with Garlic &amp; Herb Bread, Mixed Salad </a:t>
            </a:r>
          </a:p>
          <a:p>
            <a:pPr algn="ctr"/>
            <a:r>
              <a:rPr lang="en-US" sz="1000" dirty="0">
                <a:solidFill>
                  <a:srgbClr val="FFFFFF"/>
                </a:solidFill>
                <a:latin typeface="Clarendon" charset="0"/>
              </a:rPr>
              <a:t>(G) (W) (MK) (SO) (MU)</a:t>
            </a:r>
            <a:r>
              <a:rPr lang="en-GB" sz="900" dirty="0">
                <a:solidFill>
                  <a:srgbClr val="FFFFFF"/>
                </a:solidFill>
                <a:latin typeface="Clarendon" charset="0"/>
              </a:rPr>
              <a:t> </a:t>
            </a:r>
          </a:p>
          <a:p>
            <a:pPr algn="ctr"/>
            <a:endParaRPr lang="en-US" sz="1000" dirty="0">
              <a:solidFill>
                <a:srgbClr val="FFFFFF"/>
              </a:solidFill>
              <a:latin typeface="Clarendon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BF1A70-8204-B34A-AAF0-D423FB4F93D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Jacket Potato with Choice of Toppings served with 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Fresh Salad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(MK) (E) (F)</a:t>
            </a:r>
          </a:p>
          <a:p>
            <a:pPr algn="ctr"/>
            <a:endParaRPr lang="en-US" sz="950" dirty="0">
              <a:solidFill>
                <a:srgbClr val="FFFFFF"/>
              </a:solidFill>
              <a:latin typeface="Clarendon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2591DF-9CF3-5FAA-9462-372E357D14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Fruit Jelly 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A697A5E-AB19-02FD-7C69-55535BDD24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Cheese &amp; Crackers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r>
              <a:rPr lang="en-GB" sz="950" dirty="0">
                <a:solidFill>
                  <a:schemeClr val="bg1"/>
                </a:solidFill>
                <a:latin typeface="Clarendon" charset="0"/>
              </a:rPr>
              <a:t>(G) (W) (B) (MK)</a:t>
            </a: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4B9C1E1-7B15-547C-BA91-1FD96E4566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/>
              </a:rPr>
              <a:t>Peach Sponge with Custard </a:t>
            </a:r>
            <a:endParaRPr lang="en-GB" sz="950" dirty="0">
              <a:solidFill>
                <a:srgbClr val="FFFFFF"/>
              </a:solidFill>
              <a:latin typeface="Clarendon" charset="0"/>
            </a:endParaRP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(E) (MK)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AAF0EA-AC74-6EB0-3F1C-01611A4551B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/>
              </a:rPr>
              <a:t>Fruit Jelly </a:t>
            </a:r>
            <a:endParaRPr lang="en-US" dirty="0"/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 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F48D7B7-F2C6-283A-AAA3-0CE3AC0F4E4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/>
              </a:rPr>
              <a:t>Fresh Yoghurt and Coulis 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(MK)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3FB314-2F73-99D4-A802-31F9FECA3210}"/>
              </a:ext>
            </a:extLst>
          </p:cNvPr>
          <p:cNvSpPr txBox="1"/>
          <p:nvPr/>
        </p:nvSpPr>
        <p:spPr>
          <a:xfrm>
            <a:off x="155275" y="6111521"/>
            <a:ext cx="9595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i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Allergen symbols are provided as guide only and daily allergen information is available via the school kitchen</a:t>
            </a:r>
          </a:p>
          <a:p>
            <a:pPr algn="ctr"/>
            <a:r>
              <a:rPr lang="en-GB" sz="700" b="0" i="0" u="none" strike="noStrike" baseline="0" dirty="0">
                <a:solidFill>
                  <a:srgbClr val="FFFFFF"/>
                </a:solidFill>
                <a:latin typeface="Clarendon" charset="0"/>
              </a:rPr>
              <a:t>Allergen Key: Barley (B), Celery (C), Egg (E), Fish (F), Gluten (G), Lupin (L), Milk (MK), Mustard (MU), Sesame Seeds (SE), Soya (SO), Sulphites (SU), Wheat (W)</a:t>
            </a:r>
            <a:endParaRPr lang="en-GB" sz="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990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Placeholder 19" descr="A red logo with a white background&#10;&#10;Description automatically generated">
            <a:extLst>
              <a:ext uri="{FF2B5EF4-FFF2-40B4-BE49-F238E27FC236}">
                <a16:creationId xmlns:a16="http://schemas.microsoft.com/office/drawing/2014/main" id="{32B0B61B-8BD4-6C18-448D-0901A4AD942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" r="224"/>
          <a:stretch>
            <a:fillRect/>
          </a:stretch>
        </p:blipFill>
        <p:spPr/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A14B950-F4EC-BD7D-3639-FF33BE815AB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42D0238-8354-B5DC-144D-408F601BE6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E552A3-0BC3-323A-3A6A-E00531B89D1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Fish Fingers served with </a:t>
            </a:r>
            <a:r>
              <a:rPr lang="en-US" sz="950" dirty="0" err="1">
                <a:solidFill>
                  <a:srgbClr val="FFFFFF"/>
                </a:solidFill>
                <a:latin typeface="Clarendon"/>
              </a:rPr>
              <a:t>Skiny</a:t>
            </a:r>
            <a:r>
              <a:rPr lang="en-US" sz="950" dirty="0">
                <a:solidFill>
                  <a:srgbClr val="FFFFFF"/>
                </a:solidFill>
                <a:latin typeface="Clarendon"/>
              </a:rPr>
              <a:t> Fries, Baked Beans or Peas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(G) (W) (F)  </a:t>
            </a:r>
            <a:endParaRPr lang="en-US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E0227F-9A17-0FCC-AB5C-64C21E0EC2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MONDAY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1C680B-7CC4-0EA3-FB0C-38458263E0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TUESDAY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15D1AE-E7B1-F767-68C4-A98B1702DD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WEDNESDAY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389FF8-9FAE-FA2A-9F18-67185C1AEB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THURSDAY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818F04-C50F-85DB-F3B1-23C02F07C12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3" y="1006441"/>
            <a:ext cx="14147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200">
                <a:solidFill>
                  <a:schemeClr val="bg1"/>
                </a:solidFill>
                <a:latin typeface="Riffic" panose="02000A03030000020004" pitchFamily="2" charset="0"/>
              </a:rPr>
              <a:t>FRIDAY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2F5DB4-3911-70AC-12B7-77259A24047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40656" y="145666"/>
            <a:ext cx="2737449" cy="3693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Riffic" panose="02000A03030000020004" pitchFamily="2" charset="0"/>
              </a:rPr>
              <a:t>WEEK 4 MENU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7A4743-E28F-5993-3176-8A8DCF2EE5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4" y="5482349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>
                <a:solidFill>
                  <a:schemeClr val="bg1"/>
                </a:solidFill>
                <a:latin typeface="Riffic" panose="02000A03030000020004" pitchFamily="2" charset="0"/>
              </a:rPr>
              <a:t>DESSERTS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A38512-4308-AE1F-7368-2860A9DBAEC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4" y="4214794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MAIN</a:t>
            </a: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MEAL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4E4178-EB5E-B470-DDE4-41B076EBF2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3" y="2955863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/>
              </a:rPr>
              <a:t>MAIN</a:t>
            </a:r>
            <a:endParaRPr lang="en-US">
              <a:solidFill>
                <a:schemeClr val="bg1"/>
              </a:solidFill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/>
              </a:rPr>
              <a:t> MEAL</a:t>
            </a:r>
            <a:endParaRPr lang="en-US" dirty="0">
              <a:solidFill>
                <a:schemeClr val="bg1"/>
              </a:solidFill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/>
              </a:rPr>
              <a:t>2</a:t>
            </a:r>
            <a:endParaRPr lang="en-US">
              <a:solidFill>
                <a:schemeClr val="bg1"/>
              </a:solidFill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FC92DB-9D9E-1CB1-4010-DA10DD967A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932" y="1705560"/>
            <a:ext cx="1348595" cy="36920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MAIN</a:t>
            </a:r>
          </a:p>
          <a:p>
            <a:pPr algn="ctr">
              <a:lnSpc>
                <a:spcPts val="1400"/>
              </a:lnSpc>
            </a:pPr>
            <a:r>
              <a:rPr lang="en-GB" sz="1600" dirty="0">
                <a:solidFill>
                  <a:schemeClr val="bg1"/>
                </a:solidFill>
                <a:latin typeface="Riffic" panose="02000A03030000020004" pitchFamily="2" charset="0"/>
              </a:rPr>
              <a:t>MEAL 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E2E5DF-37BA-CD44-6348-F47889F2AF9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40656" y="512153"/>
            <a:ext cx="3919269" cy="12311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  <a:latin typeface="Riffic"/>
              </a:rPr>
              <a:t>WEEKS: 06/05, 10/06, 08/07, 9/09, 07/10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C15990-E77D-292E-B94E-2CD76A8613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00" dirty="0">
                <a:solidFill>
                  <a:srgbClr val="FFFFFF"/>
                </a:solidFill>
                <a:latin typeface="Clarendon"/>
              </a:rPr>
              <a:t>Roast Beef  served with Roast Potatoes, Carrots, Broccoli and Gravy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013E3B-7147-1D83-9BA6-18A8C290A9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 lnSpcReduction="10000"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/>
              </a:rPr>
              <a:t>Turkey Meatball In a Rich Tomato Sauce Served with Wholemeal Rice</a:t>
            </a:r>
          </a:p>
          <a:p>
            <a:pPr algn="ctr"/>
            <a:r>
              <a:rPr lang="en-US" sz="1000" dirty="0">
                <a:solidFill>
                  <a:srgbClr val="FFFFFF"/>
                </a:solidFill>
                <a:latin typeface="Clarendon" charset="0"/>
              </a:rPr>
              <a:t>(G) (W) (SO) (MU)</a:t>
            </a:r>
            <a:r>
              <a:rPr lang="en-GB" sz="900" dirty="0">
                <a:solidFill>
                  <a:srgbClr val="FFFFFF"/>
                </a:solidFill>
                <a:latin typeface="Clarendon" charset="0"/>
              </a:rPr>
              <a:t> </a:t>
            </a:r>
          </a:p>
          <a:p>
            <a:pPr algn="ctr"/>
            <a:endParaRPr lang="en-GB" sz="950" dirty="0">
              <a:solidFill>
                <a:srgbClr val="FFFFFF"/>
              </a:solidFill>
              <a:latin typeface="Clarendon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BE8941E-2FB3-AF11-D38C-F29194CC07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 lnSpcReduction="10000"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 Chicken Sausages, Creamy Mashed Potato, Seasonal Vegetable &amp; Gravy</a:t>
            </a:r>
          </a:p>
          <a:p>
            <a:pPr algn="ctr"/>
            <a:r>
              <a:rPr lang="en-US" sz="1000" dirty="0">
                <a:solidFill>
                  <a:srgbClr val="FFFFFF"/>
                </a:solidFill>
                <a:latin typeface="Clarendon" charset="0"/>
              </a:rPr>
              <a:t>(G) (W) (MK) (SU)</a:t>
            </a:r>
            <a:endParaRPr lang="en-US" sz="950" dirty="0">
              <a:solidFill>
                <a:srgbClr val="FFFFFF"/>
              </a:solidFill>
              <a:latin typeface="Clarendon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D1E784B-C201-7061-9607-2CBF1CBD7A6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1465387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00" dirty="0">
                <a:solidFill>
                  <a:srgbClr val="FFFFFF"/>
                </a:solidFill>
                <a:latin typeface="Clarendon" charset="0"/>
              </a:rPr>
              <a:t> Chickpea &amp; Lentil Curry Served with Fluffy Rice &amp; Vegetables</a:t>
            </a:r>
          </a:p>
          <a:p>
            <a:pPr algn="ctr"/>
            <a:r>
              <a:rPr lang="en-GB" sz="900" dirty="0">
                <a:solidFill>
                  <a:srgbClr val="FFFFFF"/>
                </a:solidFill>
                <a:latin typeface="Clarendon" charset="0"/>
              </a:rPr>
              <a:t>(MU) (MK)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AD15C6C-5324-7855-F26A-E51BF2E74EE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00" dirty="0">
                <a:solidFill>
                  <a:srgbClr val="FFFFFF"/>
                </a:solidFill>
                <a:latin typeface="Clarendon"/>
              </a:rPr>
              <a:t>Fish Paella</a:t>
            </a:r>
          </a:p>
          <a:p>
            <a:pPr algn="ctr"/>
            <a:r>
              <a:rPr lang="en-US" sz="900" dirty="0">
                <a:solidFill>
                  <a:srgbClr val="FFFFFF"/>
                </a:solidFill>
                <a:latin typeface="Clarendon"/>
              </a:rPr>
              <a:t>(F)</a:t>
            </a:r>
          </a:p>
          <a:p>
            <a:pPr algn="ctr"/>
            <a:endParaRPr lang="en-US" sz="900" dirty="0">
              <a:solidFill>
                <a:srgbClr val="FFFFFF"/>
              </a:solidFill>
              <a:latin typeface="Clarendon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A54D84-8C4B-E3B5-50E7-EFF5B10F570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 lnSpcReduction="10000"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Homemade Vegetarian </a:t>
            </a:r>
            <a:r>
              <a:rPr lang="en-US" sz="950" dirty="0" err="1">
                <a:solidFill>
                  <a:srgbClr val="FFFFFF"/>
                </a:solidFill>
                <a:latin typeface="Clarendon" charset="0"/>
              </a:rPr>
              <a:t>Lasagne</a:t>
            </a:r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 Served with Garlic &amp; Herb Bread, Seasonal Vegetables or Mixed Salad </a:t>
            </a:r>
          </a:p>
          <a:p>
            <a:pPr algn="ctr"/>
            <a:r>
              <a:rPr lang="en-US" sz="900" dirty="0">
                <a:solidFill>
                  <a:srgbClr val="FFFFFF"/>
                </a:solidFill>
                <a:latin typeface="Clarendon" charset="0"/>
              </a:rPr>
              <a:t>(G) (W) (E) (MK) (MU) (SO) </a:t>
            </a:r>
            <a:endParaRPr lang="en-GB" sz="90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AB97AE5-0CB6-8660-B8D1-BFC724D46A1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 lnSpcReduction="20000"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  <a:latin typeface="Clarendon" charset="0"/>
              </a:rPr>
              <a:t>Vegetable Bolognaise served with Penne Pasta, Garlic &amp; Herb Bread, Seasonal Vegetables or Mixed Salad </a:t>
            </a:r>
          </a:p>
          <a:p>
            <a:pPr algn="ctr"/>
            <a:r>
              <a:rPr lang="en-US" sz="1000" dirty="0">
                <a:solidFill>
                  <a:srgbClr val="FFFFFF"/>
                </a:solidFill>
                <a:latin typeface="Clarendon" charset="0"/>
              </a:rPr>
              <a:t>(G) (W) (MK) (MU) (SO) </a:t>
            </a:r>
            <a:endParaRPr lang="en-GB" sz="100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20C472-5A3D-3798-E067-C51EB0E285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Crispy Vegetable &amp; Egg Free Noodle Stir Fry in a Sweet and Sour Sauce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(G) (W)</a:t>
            </a:r>
            <a:endParaRPr lang="en-GB" sz="950" dirty="0">
              <a:solidFill>
                <a:srgbClr val="FFFFFF"/>
              </a:solidFill>
              <a:latin typeface="Clarendon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6B3F139-487D-85D9-D9E8-200A9E44C5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2718065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Roasted Vegetable Quiche served with New Potato &amp; Fresh Salad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(G) (W) (E) (MK)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A94571-AA1C-42EA-A5B8-2D4D1F61BA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Stuffed Peppers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 charset="0"/>
              </a:rPr>
              <a:t>Filled with Green Lentil and Rice Served with Tomato Ragu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8ACE37C-9B78-8A84-86CB-EF64FE7488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950" dirty="0">
                <a:solidFill>
                  <a:schemeClr val="bg1"/>
                </a:solidFill>
                <a:latin typeface="Clarendon" charset="0"/>
              </a:rPr>
              <a:t>Vegetable Frittata Served with Fresh Salad</a:t>
            </a:r>
          </a:p>
          <a:p>
            <a:pPr algn="ctr"/>
            <a:r>
              <a:rPr lang="en-US" sz="950">
                <a:solidFill>
                  <a:schemeClr val="bg1"/>
                </a:solidFill>
                <a:latin typeface="Clarendon" charset="0"/>
              </a:rPr>
              <a:t>(E) (MK)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F35A27A-36B6-E970-134B-3AD90E6837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Loaded Jacket Potato with Cheese Onion and Peppers served with </a:t>
            </a:r>
            <a:endParaRPr lang="en-US" sz="950" dirty="0">
              <a:solidFill>
                <a:srgbClr val="FFFFFF"/>
              </a:solidFill>
              <a:latin typeface="Clarendon" charset="0"/>
            </a:endParaRP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Fresh Salad</a:t>
            </a:r>
          </a:p>
          <a:p>
            <a:pPr algn="ctr"/>
            <a:r>
              <a:rPr lang="en-US" sz="950" dirty="0">
                <a:solidFill>
                  <a:srgbClr val="FFFFFF"/>
                </a:solidFill>
                <a:latin typeface="Clarendon"/>
              </a:rPr>
              <a:t>(MK)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44F3A70-645E-5819-321C-2061AE02BD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 lnSpcReduction="20000"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  <a:latin typeface="Clarendon" charset="0"/>
              </a:rPr>
              <a:t>Homemade Salmon Fish Cakes served with Parsley Potatoes and Green  Beans and Tartar Sauce</a:t>
            </a:r>
          </a:p>
          <a:p>
            <a:pPr algn="ctr"/>
            <a:r>
              <a:rPr lang="en-US" sz="1000" dirty="0">
                <a:solidFill>
                  <a:srgbClr val="FFFFFF"/>
                </a:solidFill>
                <a:latin typeface="Clarendon" charset="0"/>
              </a:rPr>
              <a:t>(E) (MK) (F) (G) (W)</a:t>
            </a:r>
            <a:endParaRPr lang="en-GB" sz="100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BF1A70-8204-B34A-AAF0-D423FB4F93D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3971704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Paprika Spice Mediterranean Vegetable  Casserole served New Potatoes</a:t>
            </a:r>
            <a:endParaRPr lang="en-US" sz="950" dirty="0">
              <a:solidFill>
                <a:srgbClr val="FFFFFF"/>
              </a:solidFill>
              <a:latin typeface="Clarendon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2591DF-9CF3-5FAA-9462-372E357D14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51962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Fruit Jelly 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A697A5E-AB19-02FD-7C69-55535BDD24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9208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Cheese &amp; Crackers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r>
              <a:rPr lang="en-GB" sz="950" dirty="0">
                <a:solidFill>
                  <a:schemeClr val="bg1"/>
                </a:solidFill>
                <a:latin typeface="Clarendon" charset="0"/>
              </a:rPr>
              <a:t>(G) (W) (B) (MK)</a:t>
            </a: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4B9C1E1-7B15-547C-BA91-1FD96E4566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46453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Lemon Drizzle Cake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(G) (W) (E)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AAF0EA-AC74-6EB0-3F1C-01611A4551B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3698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/>
              </a:rPr>
              <a:t>Fruit Jelly </a:t>
            </a:r>
            <a:endParaRPr lang="en-US" dirty="0"/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 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endParaRPr lang="en-GB" sz="950" dirty="0">
              <a:solidFill>
                <a:schemeClr val="bg1"/>
              </a:solidFill>
              <a:latin typeface="Clarendon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F48D7B7-F2C6-283A-AAA3-0CE3AC0F4E4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0943" y="5233973"/>
            <a:ext cx="1414732" cy="730969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Cheese &amp; Crackers</a:t>
            </a:r>
          </a:p>
          <a:p>
            <a:pPr algn="ctr"/>
            <a:r>
              <a:rPr lang="en-GB" sz="950" dirty="0">
                <a:solidFill>
                  <a:srgbClr val="FFFFFF"/>
                </a:solidFill>
                <a:latin typeface="Clarendon" charset="0"/>
              </a:rPr>
              <a:t>Fresh Fruit Pot</a:t>
            </a:r>
            <a:endParaRPr lang="en-GB" sz="950" dirty="0">
              <a:solidFill>
                <a:schemeClr val="bg1"/>
              </a:solidFill>
              <a:latin typeface="Clarendon" charset="0"/>
            </a:endParaRPr>
          </a:p>
          <a:p>
            <a:pPr algn="ctr"/>
            <a:r>
              <a:rPr lang="en-GB" sz="950" dirty="0">
                <a:solidFill>
                  <a:schemeClr val="bg1"/>
                </a:solidFill>
                <a:latin typeface="Clarendon" charset="0"/>
              </a:rPr>
              <a:t>(G) (W) (B) (MK)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A4417C-4074-9C66-4E4E-330F91C8DB23}"/>
              </a:ext>
            </a:extLst>
          </p:cNvPr>
          <p:cNvSpPr txBox="1"/>
          <p:nvPr/>
        </p:nvSpPr>
        <p:spPr>
          <a:xfrm>
            <a:off x="155275" y="6111521"/>
            <a:ext cx="9595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i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Allergen symbols are provided as guide only and daily allergen information is available via the school kitchen</a:t>
            </a:r>
          </a:p>
          <a:p>
            <a:pPr algn="ctr"/>
            <a:r>
              <a:rPr lang="en-GB" sz="700" b="0" i="0" u="none" strike="noStrike" baseline="0" dirty="0">
                <a:solidFill>
                  <a:srgbClr val="FFFFFF"/>
                </a:solidFill>
                <a:latin typeface="Clarendon" charset="0"/>
              </a:rPr>
              <a:t>Allergen Key: Barley (B), Celery (C), Egg (E), Fish (F), Gluten (G), Lupin (L), Milk (MK), Mustard (MU), Sesame Seeds (SE), Soya (SO), Sulphites (SU), Wheat (W)</a:t>
            </a:r>
            <a:endParaRPr lang="en-GB" sz="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789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40af0d-12b1-4d41-86e7-c9f06a49e14a" xsi:nil="true"/>
    <_Flow_SignoffStatus xmlns="a0b65cb2-d32f-4c0d-b44a-126cb78e1dc2" xsi:nil="true"/>
    <lcf76f155ced4ddcb4097134ff3c332f xmlns="a0b65cb2-d32f-4c0d-b44a-126cb78e1dc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2BACC85A334940874E8AFC53D7D30A" ma:contentTypeVersion="16" ma:contentTypeDescription="Create a new document." ma:contentTypeScope="" ma:versionID="41d5014651d4780bd7ee5b09452ffd0e">
  <xsd:schema xmlns:xsd="http://www.w3.org/2001/XMLSchema" xmlns:xs="http://www.w3.org/2001/XMLSchema" xmlns:p="http://schemas.microsoft.com/office/2006/metadata/properties" xmlns:ns2="a0b65cb2-d32f-4c0d-b44a-126cb78e1dc2" xmlns:ns3="5d40af0d-12b1-4d41-86e7-c9f06a49e14a" targetNamespace="http://schemas.microsoft.com/office/2006/metadata/properties" ma:root="true" ma:fieldsID="292f17c7b0924c2f66dee369b41f808c" ns2:_="" ns3:_="">
    <xsd:import namespace="a0b65cb2-d32f-4c0d-b44a-126cb78e1dc2"/>
    <xsd:import namespace="5d40af0d-12b1-4d41-86e7-c9f06a49e1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b65cb2-d32f-4c0d-b44a-126cb78e1d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0a88302f-f043-42a2-9268-165d43ae66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40af0d-12b1-4d41-86e7-c9f06a49e14a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c7369a4-ab23-48b9-bbb7-42e620f7b251}" ma:internalName="TaxCatchAll" ma:showField="CatchAllData" ma:web="5d40af0d-12b1-4d41-86e7-c9f06a49e1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9F8883-7275-4EAE-8BB7-C3C6C67C0A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4677A5-C14B-46C8-8C7A-1268353F75A9}">
  <ds:schemaRefs>
    <ds:schemaRef ds:uri="5d40af0d-12b1-4d41-86e7-c9f06a49e14a"/>
    <ds:schemaRef ds:uri="a0b65cb2-d32f-4c0d-b44a-126cb78e1dc2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95607D7-0157-4093-8941-1E82409819D9}">
  <ds:schemaRefs>
    <ds:schemaRef ds:uri="5d40af0d-12b1-4d41-86e7-c9f06a49e14a"/>
    <ds:schemaRef ds:uri="a0b65cb2-d32f-4c0d-b44a-126cb78e1d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347</TotalTime>
  <Words>1851</Words>
  <Application>Microsoft Office PowerPoint</Application>
  <PresentationFormat>A4 Paper (210x297 mm)</PresentationFormat>
  <Paragraphs>240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Riffic</vt:lpstr>
      <vt:lpstr>Aptos</vt:lpstr>
      <vt:lpstr>Calibri</vt:lpstr>
      <vt:lpstr>Clarendon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Terry Hawkins</dc:creator>
  <cp:lastModifiedBy>Mark Simmonds</cp:lastModifiedBy>
  <cp:revision>308</cp:revision>
  <dcterms:created xsi:type="dcterms:W3CDTF">2023-12-31T20:34:35Z</dcterms:created>
  <dcterms:modified xsi:type="dcterms:W3CDTF">2024-04-09T08:08:25Z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0x010100062BACC85A334940874E8AFC53D7D30A</vt:lpwstr>
  </property>
  <property fmtid="{D5CDD505-2E9C-101B-9397-08002B2CF9AE}" pid="3" name="MediaServiceImageTags">
    <vt:lpwstr/>
  </property>
</Properties>
</file>