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9" r:id="rId5"/>
    <p:sldId id="260" r:id="rId6"/>
    <p:sldId id="261" r:id="rId7"/>
    <p:sldId id="263" r:id="rId8"/>
  </p:sldIdLst>
  <p:sldSz cx="9906000" cy="6858000" type="A4"/>
  <p:notesSz cx="6858000" cy="9144000"/>
  <p:embeddedFontLst>
    <p:embeddedFont>
      <p:font typeface="Clarendon" charset="0"/>
      <p:regular r:id="rId9"/>
    </p:embeddedFont>
    <p:embeddedFont>
      <p:font typeface="Riffic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28722-FCAA-4FA6-899C-F7B5568C265F}" v="4" dt="2024-10-16T07:04:12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15D853-DA3D-2103-6A20-E10C99717E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97800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C028A63-0F70-7044-8D6A-BBCD8F069F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3823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7506A8F-8C6E-238D-D4B6-B2278E4B74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49846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793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6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3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8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0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5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4B950-F4EC-BD7D-3639-FF33BE815A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2D0238-8354-B5DC-144D-408F601BE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Salmon Fish Fingers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(F)</a:t>
            </a:r>
            <a:endParaRPr lang="en-GB" sz="10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Chips, Garden Peas or Baked Beans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iffic" panose="02000A03030000020004" pitchFamily="2" charset="0"/>
              </a:rPr>
              <a:t>WEEK 1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5482349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214794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95586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70556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2E5DF-37BA-CD44-6348-F47889F2A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512153"/>
            <a:ext cx="39192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iffic" panose="02000A03030000020004" pitchFamily="2" charset="0"/>
              </a:rPr>
              <a:t>WEEKS: 04/11, 02/12, 13/01, 10/02, 17/03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Roast Chicken served with Roast Potatoes, Carrots, Broccoli, and Gravy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Beef Bolognese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served with Spaghetti 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(G) (W) (MU) (SO)</a:t>
            </a:r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,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Garlic &amp; Herb Bread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(G) (W) (MK) (SO),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Seasonal Vegetables or Mixed Salad 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Thai Chicken Curry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(MK)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Fragrant Rice &amp; Medley of Green Vegetables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Roasted Vegetable, Tomato &amp; Chickpea Pasta Bake</a:t>
            </a:r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(G) (W) (MK) (SO) (MU)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 &amp; Mixed Vegetable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Roasted Butternut Squash and Spinach Thai Curry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(MK)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Rice and Veg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Cauliflower, Broccoli Lentil Cheese Bake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(MK)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Served with Roast Potatoes, Carrots, Broccoli and Gravy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Vegetable &amp; Lentil Bolognese served with Penne Pasta </a:t>
            </a:r>
          </a:p>
          <a:p>
            <a:pPr algn="ctr"/>
            <a:r>
              <a:rPr lang="en-GB" sz="1000" dirty="0">
                <a:solidFill>
                  <a:srgbClr val="FFFFFF"/>
                </a:solidFill>
                <a:latin typeface="Clarendon" charset="0"/>
              </a:rPr>
              <a:t>(G) (W) (MU) (SO)</a:t>
            </a:r>
            <a:r>
              <a:rPr lang="en-GB" sz="1000" dirty="0">
                <a:solidFill>
                  <a:schemeClr val="bg1"/>
                </a:solidFill>
                <a:latin typeface="Clarendon" charset="0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,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Garlic &amp; Herb Bread</a:t>
            </a:r>
          </a:p>
          <a:p>
            <a:pPr algn="ctr"/>
            <a:r>
              <a:rPr lang="en-GB" sz="1000" dirty="0">
                <a:solidFill>
                  <a:srgbClr val="FFFFFF"/>
                </a:solidFill>
                <a:latin typeface="Clarendon" charset="0"/>
              </a:rPr>
              <a:t>(G) (W) (MK) (SO),</a:t>
            </a:r>
            <a:endParaRPr lang="en-US" sz="10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Seasonal Vegetables or Mixed Salad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Creamy Cheese and Leek and Potato Puff Pastry Pie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(MU) (MK) (E) </a:t>
            </a:r>
            <a:endParaRPr lang="en-US" sz="95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Cheese &amp; Tomato Pinwheels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(E) (SO) (MK)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 Served With Wholegrain Rice &amp; Mixed Vegetable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Beef Burger in a Bun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(G) (W) (SE)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with Skinny Fries and Baked Beans or Peas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Pasta Twists with a Tomato Sauce   Sauce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(G)(W)(SO)(MU)</a:t>
            </a:r>
            <a:endParaRPr lang="en-GB" sz="10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with Fresh Salad </a:t>
            </a:r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and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Chunky Bread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(G)(W)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  <a:latin typeface="Clarendon" pitchFamily="50" charset="0"/>
              </a:rPr>
              <a:t>Vegetable </a:t>
            </a:r>
            <a:r>
              <a:rPr lang="en-GB" sz="950" dirty="0" err="1">
                <a:solidFill>
                  <a:schemeClr val="bg1"/>
                </a:solidFill>
                <a:latin typeface="Clarendon" pitchFamily="50" charset="0"/>
              </a:rPr>
              <a:t>Birayana</a:t>
            </a:r>
            <a:endParaRPr lang="en-GB" sz="950" dirty="0">
              <a:solidFill>
                <a:schemeClr val="bg1"/>
              </a:solidFill>
              <a:latin typeface="Clarendon" pitchFamily="50" charset="0"/>
            </a:endParaRPr>
          </a:p>
          <a:p>
            <a:pPr algn="ctr"/>
            <a:r>
              <a:rPr lang="en-GB" sz="950" dirty="0">
                <a:solidFill>
                  <a:schemeClr val="bg1"/>
                </a:solidFill>
                <a:latin typeface="Clarendon" pitchFamily="50" charset="0"/>
              </a:rPr>
              <a:t>(MK) (MU)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Jacket Potato with Choice of Toppings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Baked Beans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Cheddar Cheese (MK)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Tuna Mayo (F) (E)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Fresh Salad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Baked Cod 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(F)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with Capers and Sun Dried Tomatoes  served with Rice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Yoghurt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(MK)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Flapjack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Natural Yogurt &amp; Coulis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(MK)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  <a:p>
            <a:pPr algn="ctr"/>
            <a:endParaRPr lang="en-GB" sz="95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and Biscuits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 (MK)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Apple Crumble and Custard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 (MK)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Natural Yogurt &amp; Coulis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(MK)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pic>
        <p:nvPicPr>
          <p:cNvPr id="2" name="Picture Placeholder 19" descr="A red logo with a white background&#10;&#10;Description automatically generated">
            <a:extLst>
              <a:ext uri="{FF2B5EF4-FFF2-40B4-BE49-F238E27FC236}">
                <a16:creationId xmlns:a16="http://schemas.microsoft.com/office/drawing/2014/main" id="{52916354-8802-B3B7-6E4B-FD29638E7D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224"/>
          <a:stretch>
            <a:fillRect/>
          </a:stretch>
        </p:blipFill>
        <p:spPr>
          <a:xfrm>
            <a:off x="8997950" y="165100"/>
            <a:ext cx="490538" cy="4905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775AC-E145-8E87-7FF8-55543750F04A}"/>
              </a:ext>
            </a:extLst>
          </p:cNvPr>
          <p:cNvSpPr txBox="1"/>
          <p:nvPr/>
        </p:nvSpPr>
        <p:spPr>
          <a:xfrm>
            <a:off x="155275" y="6111521"/>
            <a:ext cx="959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Allergen symbols are provided as guide only and daily allergen information is available via the school kitchen</a:t>
            </a:r>
          </a:p>
          <a:p>
            <a:pPr algn="ctr"/>
            <a:r>
              <a:rPr lang="en-GB" sz="700" b="0" i="0" u="none" strike="noStrike" baseline="0" dirty="0">
                <a:solidFill>
                  <a:srgbClr val="FFFFFF"/>
                </a:solidFill>
                <a:latin typeface="Clarendon" charset="0"/>
              </a:rPr>
              <a:t>Allergen Key: Barley (B), Celery (C), Egg (E), Fish (F), Gluten (G), Lupin (L), Milk (MK), Mustard (MU), Sesame Seeds (SE), Soya (SO), Sulphites (SU), Wheat (W)</a:t>
            </a:r>
            <a:endParaRPr lang="en-GB" sz="7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6AA92-E90E-66B9-6435-162D21A6C650}"/>
              </a:ext>
            </a:extLst>
          </p:cNvPr>
          <p:cNvSpPr txBox="1"/>
          <p:nvPr/>
        </p:nvSpPr>
        <p:spPr>
          <a:xfrm>
            <a:off x="808360" y="600118"/>
            <a:ext cx="727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Fresh Hot Soup Available Daily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2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4B950-F4EC-BD7D-3639-FF33BE815A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2D0238-8354-B5DC-144D-408F601BE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Breaded Fish Fillet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(F)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Chips, Garden Peas or Baked Beans</a:t>
            </a:r>
          </a:p>
          <a:p>
            <a:pPr algn="ctr"/>
            <a:endParaRPr lang="en-US" sz="95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iffic" panose="02000A03030000020004" pitchFamily="2" charset="0"/>
              </a:rPr>
              <a:t>WEEK 2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5482349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214794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95586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70556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2E5DF-37BA-CD44-6348-F47889F2A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512153"/>
            <a:ext cx="39192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iffic" panose="02000A03030000020004" pitchFamily="2" charset="0"/>
              </a:rPr>
              <a:t>WEEKS: 11/11, 09/12, 20/01, 24/02, 24/03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Roast Turkey served with Roast Potatoes, Carrots, Broccoli and Gravy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Italian Meatball in a Rich Tomato Sauce Served with Pasta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(G) (W) (SO) (MU) 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&amp; Mixed Vegetables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Marinated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Jerk Chicken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(MU) (SU)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Served With Rice &amp; Peas, Mixed Vegetable </a:t>
            </a:r>
          </a:p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Rainbow </a:t>
            </a:r>
            <a:r>
              <a:rPr lang="en-US" sz="1000" dirty="0" err="1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Pizza</a:t>
            </a:r>
          </a:p>
          <a:p>
            <a:pPr algn="ctr"/>
            <a:r>
              <a:rPr lang="en-GB" sz="1000" dirty="0">
                <a:solidFill>
                  <a:srgbClr val="FFFFFF"/>
                </a:solidFill>
                <a:latin typeface="Clarendon" charset="0"/>
              </a:rPr>
              <a:t>(G) (W) (SO) (E) (MK)</a:t>
            </a:r>
            <a:endParaRPr lang="en-GB" sz="10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Served with Baked Potato Wedges </a:t>
            </a:r>
            <a:r>
              <a:rPr lang="en-GB" sz="1000" dirty="0">
                <a:solidFill>
                  <a:srgbClr val="FFFFFF"/>
                </a:solidFill>
                <a:latin typeface="Clarendon" charset="0"/>
              </a:rPr>
              <a:t>(G) (W)</a:t>
            </a:r>
            <a:endParaRPr lang="en-GB" sz="10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Peas &amp; Sweetcorn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Chicken Chow Mein</a:t>
            </a:r>
          </a:p>
          <a:p>
            <a:pPr algn="ctr"/>
            <a:endParaRPr lang="en-US" sz="10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(E) (SE) (SO)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/>
            <a:r>
              <a:rPr lang="en-US" sz="1000" dirty="0" err="1">
                <a:solidFill>
                  <a:srgbClr val="FFFFFF"/>
                </a:solidFill>
                <a:latin typeface="Clarendon" charset="0"/>
              </a:rPr>
              <a:t>Baquette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with your choice of fillings :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Chicken and Mayo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Or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Cheese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(SE) (E) (SU) (MK)</a:t>
            </a:r>
          </a:p>
          <a:p>
            <a:pPr algn="ctr"/>
            <a:endParaRPr lang="en-US" sz="10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Italian Vegan Meatball in a Rich Tomato Sauce (SO)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Served with Pasta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(G) (W) (SO) (MU)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&amp; Mixed Vegetables</a:t>
            </a:r>
          </a:p>
          <a:p>
            <a:pPr algn="ctr"/>
            <a:endParaRPr lang="en-US" sz="10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larendon" charset="0"/>
              </a:rPr>
              <a:t>Sweet Potato &amp; Black Bean Curry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Clarendon" charset="0"/>
              </a:rPr>
              <a:t>(G) (W) (MU) (SU)</a:t>
            </a:r>
            <a:endParaRPr lang="en-GB" sz="10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Clarendon" charset="0"/>
              </a:rPr>
              <a:t> Served With Rice &amp; Peas, Mixed Vegetable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chemeClr val="bg1"/>
                </a:solidFill>
                <a:latin typeface="Clarendon" charset="0"/>
              </a:rPr>
              <a:t>Vegetarian Puff Pastry Pie </a:t>
            </a:r>
          </a:p>
          <a:p>
            <a:pPr algn="ctr"/>
            <a:r>
              <a:rPr lang="en-GB" sz="950" dirty="0">
                <a:solidFill>
                  <a:schemeClr val="bg1"/>
                </a:solidFill>
                <a:latin typeface="Clarendon" charset="0"/>
              </a:rPr>
              <a:t>(SO)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Chicken Legs and Skinny Fries with Baked Beans and Peas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Pasta Twists with Homemade Tomato and Vegetable Sauce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(G) (W) (SO) (MU) 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 served with Fresh Salad and Chunky Bread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Clarendon" charset="0"/>
              </a:rPr>
              <a:t>(G) (W)</a:t>
            </a:r>
            <a:endParaRPr lang="en-US" sz="10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  <a:latin typeface="Clarendon" pitchFamily="50" charset="0"/>
              </a:rPr>
              <a:t>Fish Paella </a:t>
            </a:r>
          </a:p>
          <a:p>
            <a:pPr algn="ctr"/>
            <a:r>
              <a:rPr lang="en-GB" sz="950" dirty="0">
                <a:solidFill>
                  <a:schemeClr val="bg1"/>
                </a:solidFill>
                <a:latin typeface="Clarendon" pitchFamily="50" charset="0"/>
              </a:rPr>
              <a:t>(F)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Spanish Style Hake 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(F)</a:t>
            </a:r>
            <a:endParaRPr lang="en-US" sz="10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Katsu and Vegetable and Chick Pea Curry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(MU) (MK)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Rice and Vegetables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Yoghurt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</a:t>
            </a:r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(MK)</a:t>
            </a:r>
            <a:endParaRPr lang="en-GB" sz="95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Chocolate Brownie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</a:t>
            </a:r>
            <a:r>
              <a:rPr lang="en-GB" sz="950" dirty="0">
                <a:solidFill>
                  <a:schemeClr val="bg1"/>
                </a:solidFill>
                <a:latin typeface="Clarendon" charset="0"/>
              </a:rPr>
              <a:t> (E)</a:t>
            </a:r>
            <a:endParaRPr lang="en-GB" sz="95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Natural Yogurt &amp; Coulis </a:t>
            </a:r>
            <a:r>
              <a:rPr lang="en-GB" sz="950" dirty="0">
                <a:solidFill>
                  <a:schemeClr val="bg1"/>
                </a:solidFill>
                <a:latin typeface="Clarendon" charset="0"/>
              </a:rPr>
              <a:t>(MK)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and Biscuits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</a:t>
            </a:r>
            <a:r>
              <a:rPr lang="en-GB" sz="950" dirty="0">
                <a:solidFill>
                  <a:schemeClr val="bg1"/>
                </a:solidFill>
                <a:latin typeface="Clarendon" charset="0"/>
              </a:rPr>
              <a:t> (MK)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Pancakes with all the Toppings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</a:t>
            </a:r>
            <a:r>
              <a:rPr lang="en-GB" sz="950" dirty="0">
                <a:solidFill>
                  <a:schemeClr val="bg1"/>
                </a:solidFill>
                <a:latin typeface="Clarendon" charset="0"/>
              </a:rPr>
              <a:t> (E) (MK)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Natural Yogurt &amp; Coulis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(MK)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Dessert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pic>
        <p:nvPicPr>
          <p:cNvPr id="2" name="Picture Placeholder 19" descr="A red logo with a white background&#10;&#10;Description automatically generated">
            <a:extLst>
              <a:ext uri="{FF2B5EF4-FFF2-40B4-BE49-F238E27FC236}">
                <a16:creationId xmlns:a16="http://schemas.microsoft.com/office/drawing/2014/main" id="{95B8ECDC-CFB2-CD68-103F-6280C4181B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224"/>
          <a:stretch>
            <a:fillRect/>
          </a:stretch>
        </p:blipFill>
        <p:spPr>
          <a:xfrm>
            <a:off x="8997950" y="165100"/>
            <a:ext cx="490538" cy="4905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2697D-C501-3ECF-5D89-F897FEA8A184}"/>
              </a:ext>
            </a:extLst>
          </p:cNvPr>
          <p:cNvSpPr txBox="1"/>
          <p:nvPr/>
        </p:nvSpPr>
        <p:spPr>
          <a:xfrm>
            <a:off x="155275" y="6111521"/>
            <a:ext cx="959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Allergen symbols are provided as guide only and daily allergen information is available via the school kitchen</a:t>
            </a:r>
          </a:p>
          <a:p>
            <a:pPr algn="ctr"/>
            <a:r>
              <a:rPr lang="en-GB" sz="700" b="0" i="0" u="none" strike="noStrike" baseline="0" dirty="0">
                <a:solidFill>
                  <a:srgbClr val="FFFFFF"/>
                </a:solidFill>
                <a:latin typeface="Clarendon" charset="0"/>
              </a:rPr>
              <a:t>Allergen Key: Barley (B), Celery (C), Egg (E), Fish (F), Gluten (G), Lupin (L), Milk (MK), Mustard (MU), Sesame Seeds (SE), Soya (SO), Sulphites (SU), Wheat (W)</a:t>
            </a:r>
            <a:endParaRPr lang="en-GB" sz="7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C0F55-B875-866D-F423-17C50EF54864}"/>
              </a:ext>
            </a:extLst>
          </p:cNvPr>
          <p:cNvSpPr txBox="1"/>
          <p:nvPr/>
        </p:nvSpPr>
        <p:spPr>
          <a:xfrm>
            <a:off x="808360" y="600118"/>
            <a:ext cx="727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Fresh Hot Soup Available Daily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5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4B950-F4EC-BD7D-3639-FF33BE815A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2D0238-8354-B5DC-144D-408F601BE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Fish Fingers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(F)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Chips, Garden Peas or Baked Beans</a:t>
            </a:r>
          </a:p>
          <a:p>
            <a:pPr algn="ctr"/>
            <a:endParaRPr lang="en-US" sz="95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iffic" panose="02000A03030000020004" pitchFamily="2" charset="0"/>
              </a:rPr>
              <a:t>WEEK 3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5482349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214794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95586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70556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2E5DF-37BA-CD44-6348-F47889F2A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512153"/>
            <a:ext cx="39192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iffic" panose="02000A03030000020004" pitchFamily="2" charset="0"/>
              </a:rPr>
              <a:t>WEEKS: 18/11, 16/12, 27/01, 03/03, 31/03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Roast Chicken  served with Potatoes,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Yorkshire Pudding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(G) (W) (E) (MK)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, Carrots, Broccoli  &amp; Gravy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50" dirty="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Beef Lasagna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(SO) (MU) (E) (MK) Served with Homemade  Garlic &amp; Herb Bread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(MK) (SE)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&amp; Mixed Vegetables Or Fresh Salad</a:t>
            </a:r>
            <a:endParaRPr lang="en-GB" sz="95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Chicken  Tikka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(MK)</a:t>
            </a:r>
            <a:endParaRPr lang="en-GB" sz="10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Served with Rice,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Naan Bread Finger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(G) (W)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and Mixed vegetable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Traditional Macaroni Cheese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(G) (W) (MK) (MU) (SO)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Served with Homemade  Garlic &amp; Herb Bread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(MK) (SE)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, Seasonal Vegetables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Vegetable Tikka Curry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(MK)</a:t>
            </a:r>
            <a:endParaRPr lang="en-US" sz="950" b="1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with Fluffy Rice and Naan Bread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(G) (W)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Tex Mex Vegetable  &amp; Cheese Burrito</a:t>
            </a:r>
          </a:p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(G) (W) (MK) (SO)</a:t>
            </a:r>
            <a:endParaRPr lang="en-GB" sz="90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00">
                <a:solidFill>
                  <a:srgbClr val="FFFFFF"/>
                </a:solidFill>
                <a:latin typeface="Clarendon" charset="0"/>
              </a:rPr>
              <a:t> Served With Mixed Vegetables Or Fresh Salad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Winter Vegetable Stew with New Potatoes and Vegetables </a:t>
            </a:r>
          </a:p>
          <a:p>
            <a:pPr algn="ctr"/>
            <a:endParaRPr lang="en-US" sz="10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Lamb Hotpot </a:t>
            </a:r>
            <a:endParaRPr lang="en-GB" sz="95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Moroccan Vegetable &amp; Chickpea Tagine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Served with Crusty Whole meal Bread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(G) (W)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Chicken and Bean Quesadillas 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(G) (W) (MK)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endParaRPr lang="en-US" sz="95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Lentil Loaf with a Tomato Sauce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 (E)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  <a:latin typeface="Clarendon" pitchFamily="50" charset="0"/>
              </a:rPr>
              <a:t>Fish Pie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pitchFamily="50" charset="0"/>
            </a:endParaRPr>
          </a:p>
          <a:p>
            <a:pPr algn="ctr"/>
            <a:r>
              <a:rPr lang="en-GB" sz="950" dirty="0">
                <a:solidFill>
                  <a:schemeClr val="bg1"/>
                </a:solidFill>
                <a:latin typeface="Clarendon" pitchFamily="50" charset="0"/>
              </a:rPr>
              <a:t>(G) (W) (MK) (F)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Pasta Twists with Cheddar Cheese  Sauce </a:t>
            </a:r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 (MK) (MU) (SO)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with Fresh Salad </a:t>
            </a:r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and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Chunky Bread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Jacket Potato with Choice of Toppings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Baked Beans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Cheddar Cheese (MK)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Tuna Mayo (F) (E)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Fresh Salad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Yoghurt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(MK)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Cookie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(G) (W) (S0) (E)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Natural Yogurt &amp; Coulis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(MK)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Yoghurt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(MK)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Toffee Apple Crumble and Toffee Sauce (G) (W) (MK) Natural Yogurt &amp; Coulis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(MK)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Jelly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pic>
        <p:nvPicPr>
          <p:cNvPr id="2" name="Picture Placeholder 19" descr="A red logo with a white background&#10;&#10;Description automatically generated">
            <a:extLst>
              <a:ext uri="{FF2B5EF4-FFF2-40B4-BE49-F238E27FC236}">
                <a16:creationId xmlns:a16="http://schemas.microsoft.com/office/drawing/2014/main" id="{AF813EDA-3F23-C826-FE7E-E3284E6813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224"/>
          <a:stretch>
            <a:fillRect/>
          </a:stretch>
        </p:blipFill>
        <p:spPr>
          <a:xfrm>
            <a:off x="8997950" y="165100"/>
            <a:ext cx="490538" cy="4905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F4C0B4-2EA8-0488-CC33-CC826AE22B2E}"/>
              </a:ext>
            </a:extLst>
          </p:cNvPr>
          <p:cNvSpPr txBox="1"/>
          <p:nvPr/>
        </p:nvSpPr>
        <p:spPr>
          <a:xfrm>
            <a:off x="155275" y="6111521"/>
            <a:ext cx="959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Allergen symbols are provided as guide only and daily allergen information is available via the school kitchen</a:t>
            </a:r>
          </a:p>
          <a:p>
            <a:pPr algn="ctr"/>
            <a:r>
              <a:rPr lang="en-GB" sz="700" b="0" i="0" u="none" strike="noStrike" baseline="0" dirty="0">
                <a:solidFill>
                  <a:srgbClr val="FFFFFF"/>
                </a:solidFill>
                <a:latin typeface="Clarendon" charset="0"/>
              </a:rPr>
              <a:t>Allergen Key: Barley (B), Celery (C), Egg (E), Fish (F), Gluten (G), Lupin (L), Milk (MK), Mustard (MU), Sesame Seeds (SE), Soya (SO), Sulphites (SU), Wheat (W)</a:t>
            </a:r>
            <a:endParaRPr lang="en-GB" sz="7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5CFB3-C3AC-B2D2-4723-CD34AE8A839C}"/>
              </a:ext>
            </a:extLst>
          </p:cNvPr>
          <p:cNvSpPr txBox="1"/>
          <p:nvPr/>
        </p:nvSpPr>
        <p:spPr>
          <a:xfrm>
            <a:off x="808360" y="600118"/>
            <a:ext cx="727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Fresh Hot Soup Available Daily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red logo with a white background&#10;&#10;Description automatically generated">
            <a:extLst>
              <a:ext uri="{FF2B5EF4-FFF2-40B4-BE49-F238E27FC236}">
                <a16:creationId xmlns:a16="http://schemas.microsoft.com/office/drawing/2014/main" id="{32B0B61B-8BD4-6C18-448D-0901A4AD94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224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4B950-F4EC-BD7D-3639-FF33BE815A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2D0238-8354-B5DC-144D-408F601BE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Breaded Fish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(F)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 with Potato Wedges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(G) (W)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   Beans or Peas</a:t>
            </a:r>
          </a:p>
          <a:p>
            <a:pPr algn="ctr"/>
            <a:endParaRPr lang="en-US" sz="950" dirty="0">
              <a:solidFill>
                <a:srgbClr val="FFFFFF"/>
              </a:solidFill>
              <a:latin typeface="Clarendon"/>
            </a:endParaRPr>
          </a:p>
          <a:p>
            <a:pPr algn="ctr"/>
            <a:endParaRPr lang="en-US" sz="950" dirty="0">
              <a:solidFill>
                <a:srgbClr val="FFFFFF"/>
              </a:solidFill>
              <a:latin typeface="Clarendo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iffic" panose="02000A03030000020004" pitchFamily="2" charset="0"/>
              </a:rPr>
              <a:t>WEEK 4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5482349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214794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95586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/>
              </a:rPr>
              <a:t>MAIN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/>
              </a:rPr>
              <a:t> MEAL 2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70556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2E5DF-37BA-CD44-6348-F47889F2A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512153"/>
            <a:ext cx="3919269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Riffic"/>
              </a:rPr>
              <a:t>WEEKS: 25/11, 06/01, 03/02, 10/03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/>
              </a:rPr>
              <a:t>Roast Beef  served with Roast Potatoes, Carrots, Broccoli,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Yorkshire Pudding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(G) (W) (E) (MK)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Clarendon"/>
              </a:rPr>
              <a:t>and Gravy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/>
            </a:endParaRPr>
          </a:p>
          <a:p>
            <a:pPr algn="ctr"/>
            <a:endParaRPr lang="en-US" sz="900" dirty="0">
              <a:solidFill>
                <a:srgbClr val="FFFFFF"/>
              </a:solidFill>
              <a:latin typeface="Clarendo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/>
              </a:rPr>
              <a:t>Chicken  Rasta Pasta</a:t>
            </a:r>
          </a:p>
          <a:p>
            <a:pPr algn="ctr"/>
            <a:endParaRPr lang="en-GB" sz="950" dirty="0">
              <a:solidFill>
                <a:srgbClr val="FFFFFF"/>
              </a:solidFill>
              <a:latin typeface="Clarendon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(G)(W)(SO)(MU)(MK)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(SE)</a:t>
            </a:r>
            <a:endParaRPr lang="en-GB" sz="900" dirty="0">
              <a:solidFill>
                <a:schemeClr val="bg1"/>
              </a:solidFill>
              <a:latin typeface="Clarendon" pitchFamily="50" charset="0"/>
            </a:endParaRPr>
          </a:p>
          <a:p>
            <a:pPr algn="ctr"/>
            <a:endParaRPr lang="en-GB" sz="950" dirty="0">
              <a:solidFill>
                <a:srgbClr val="FFFFFF"/>
              </a:solidFill>
              <a:latin typeface="Clarendo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 Chicken Chipolatas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(G)(W)(SO)(MU)(SU)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 , Creamy Mashed Potato (MK), Seasonal Vegetable &amp; Gravy</a:t>
            </a:r>
          </a:p>
          <a:p>
            <a:pPr algn="ctr"/>
            <a:endParaRPr lang="en-US" sz="950" dirty="0">
              <a:solidFill>
                <a:srgbClr val="FFFFFF"/>
              </a:solidFill>
              <a:latin typeface="Clarendo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 Chickpea &amp; Lentil Curry (MK)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Served with Fluffy Rice &amp; Vegetables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/>
              </a:rPr>
              <a:t>Chinese Style Chicken with Egg Noodles 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(E) (SE) (SO) 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/>
            </a:endParaRPr>
          </a:p>
          <a:p>
            <a:pPr algn="ctr"/>
            <a:endParaRPr lang="en-US" sz="900" dirty="0">
              <a:solidFill>
                <a:srgbClr val="FFFFFF"/>
              </a:solidFill>
              <a:latin typeface="Clarendo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85000" lnSpcReduction="20000"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Vegetable Lasagna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(SO) (MU) (E) (MK) Served with Homemade  Garlic &amp; Herb Bread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(MK) (SE)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&amp; Mixed Vegetables Or Fresh Salad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US" sz="95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Vegetable Bolognese served with Rice  </a:t>
            </a:r>
          </a:p>
          <a:p>
            <a:pPr algn="ctr"/>
            <a:r>
              <a:rPr lang="en-GB" sz="1000" dirty="0">
                <a:solidFill>
                  <a:srgbClr val="FFFFFF"/>
                </a:solidFill>
                <a:latin typeface="Clarendon" charset="0"/>
              </a:rPr>
              <a:t> (MU) (SO)</a:t>
            </a:r>
            <a:r>
              <a:rPr lang="en-GB" sz="1000" dirty="0">
                <a:solidFill>
                  <a:schemeClr val="bg1"/>
                </a:solidFill>
                <a:latin typeface="Clarendon" charset="0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,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Garlic &amp; Herb Bread</a:t>
            </a:r>
          </a:p>
          <a:p>
            <a:pPr algn="ctr"/>
            <a:r>
              <a:rPr lang="en-GB" sz="1000" dirty="0">
                <a:solidFill>
                  <a:srgbClr val="FFFFFF"/>
                </a:solidFill>
                <a:latin typeface="Clarendon" charset="0"/>
              </a:rPr>
              <a:t>(G) (W) (MK) (SO),</a:t>
            </a:r>
            <a:endParaRPr lang="en-US" sz="10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Seasonal Vegetables or Mixed Salad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Chili Con Carne </a:t>
            </a:r>
          </a:p>
          <a:p>
            <a:pPr algn="ctr"/>
            <a:endParaRPr lang="en-US" sz="950" dirty="0">
              <a:solidFill>
                <a:srgbClr val="FFFFFF"/>
              </a:solidFill>
              <a:latin typeface="Clarendon"/>
            </a:endParaRP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 served with Rice and Vegetables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Roasted Vegetable Quiche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(G) (W) (E) (MK)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 served with New Potato &amp; Fresh Salad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Stuffed Peppers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Filled with Green Lentil and Rice   Served with Tomato Ragu</a:t>
            </a:r>
          </a:p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(W) (MK)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Vegetable Frittata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(E) (MK)</a:t>
            </a:r>
          </a:p>
          <a:p>
            <a:pPr algn="ctr"/>
            <a:r>
              <a:rPr lang="en-US" sz="950" dirty="0">
                <a:solidFill>
                  <a:schemeClr val="bg1"/>
                </a:solidFill>
                <a:latin typeface="Clarendon" charset="0"/>
              </a:rPr>
              <a:t> Served with Fresh Salad</a:t>
            </a:r>
          </a:p>
          <a:p>
            <a:pPr algn="ctr"/>
            <a:endParaRPr lang="en-US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US" sz="950" dirty="0">
                <a:solidFill>
                  <a:srgbClr val="FFFFFF"/>
                </a:solidFill>
                <a:latin typeface="Clarendon"/>
              </a:rPr>
              <a:t> Beef Moussaka </a:t>
            </a:r>
          </a:p>
          <a:p>
            <a:pPr algn="ctr"/>
            <a:r>
              <a:rPr lang="en-US" sz="950">
                <a:solidFill>
                  <a:srgbClr val="FFFFFF"/>
                </a:solidFill>
                <a:latin typeface="Clarendon" charset="0"/>
              </a:rPr>
              <a:t>(</a:t>
            </a:r>
            <a:r>
              <a:rPr lang="en-US" sz="950" dirty="0">
                <a:solidFill>
                  <a:srgbClr val="FFFFFF"/>
                </a:solidFill>
                <a:latin typeface="Clarendon" charset="0"/>
              </a:rPr>
              <a:t>G) (W) (E) (MK)</a:t>
            </a:r>
          </a:p>
          <a:p>
            <a:pPr algn="ctr"/>
            <a:endParaRPr lang="en-US" sz="950" dirty="0">
              <a:solidFill>
                <a:srgbClr val="FFFFFF"/>
              </a:solidFill>
              <a:latin typeface="Clarendon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77500" lnSpcReduction="20000"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Homemade Salmon Fish Cakes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(E) (MK) (F)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 served with Parsley Potatoes and Green  Beans and Tartare Sauce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(E)</a:t>
            </a:r>
            <a:endParaRPr lang="en-GB" sz="10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Paprika Spiced Mediterranean Vegetable  Casserole served New Potatoes</a:t>
            </a:r>
            <a:endParaRPr lang="en-US" sz="95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 Jelly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Fresh Fruit Pot</a:t>
            </a:r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775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Bread and Butter Pudding with Custard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(E) (MK)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&amp; Crackers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(MK)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Fresh Fruit Pot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Fruity Yoghurt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(MK)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and Biscuits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(MK)</a:t>
            </a:r>
            <a:endParaRPr lang="en-GB" sz="105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Fresh Fruit Pot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85000" lnSpcReduction="10000"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  <a:endParaRPr lang="en-GB" sz="950" dirty="0">
              <a:solidFill>
                <a:srgbClr val="FFFFFF"/>
              </a:solidFill>
              <a:latin typeface="Clarendon"/>
            </a:endParaRP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/>
              </a:rPr>
              <a:t>Banana Sponge and Cream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(G) (W) (E) (MK)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/>
              </a:rPr>
              <a:t>Fruit Jelly </a:t>
            </a:r>
            <a:endParaRPr lang="en-US" dirty="0"/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 Fresh Fruit Pot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Choose One of Our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Fabulous Desserts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Cheese &amp; Crackers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(G) (W)  (MK) </a:t>
            </a:r>
          </a:p>
          <a:p>
            <a:pPr algn="ctr"/>
            <a:r>
              <a:rPr lang="en-GB" sz="950" dirty="0">
                <a:solidFill>
                  <a:srgbClr val="FFFFFF"/>
                </a:solidFill>
                <a:latin typeface="Clarendon" charset="0"/>
              </a:rPr>
              <a:t>Fresh Fruit Pot</a:t>
            </a:r>
          </a:p>
          <a:p>
            <a:pPr algn="ctr"/>
            <a:endParaRPr lang="en-GB" sz="95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4F0B5-90AF-0C28-6225-2B599B610ACD}"/>
              </a:ext>
            </a:extLst>
          </p:cNvPr>
          <p:cNvSpPr txBox="1"/>
          <p:nvPr/>
        </p:nvSpPr>
        <p:spPr>
          <a:xfrm>
            <a:off x="155275" y="6111521"/>
            <a:ext cx="959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Allergen symbols are provided as guide only and daily allergen information is available via the school kitchen</a:t>
            </a:r>
          </a:p>
          <a:p>
            <a:pPr algn="ctr"/>
            <a:r>
              <a:rPr lang="en-GB" sz="700" b="0" i="0" u="none" strike="noStrike" baseline="0" dirty="0">
                <a:solidFill>
                  <a:srgbClr val="FFFFFF"/>
                </a:solidFill>
                <a:latin typeface="Clarendon" charset="0"/>
              </a:rPr>
              <a:t>Allergen Key: Barley (B), Celery (C), Egg (E), Fish (F), Gluten (G), Lupin (L), Milk (MK), Mustard (MU), Sesame Seeds (SE), Soya (SO), Sulphites (SU), Wheat (W)</a:t>
            </a:r>
            <a:endParaRPr lang="en-GB" sz="7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13366-B12C-EC26-4D4A-4EA4651F0F71}"/>
              </a:ext>
            </a:extLst>
          </p:cNvPr>
          <p:cNvSpPr txBox="1"/>
          <p:nvPr/>
        </p:nvSpPr>
        <p:spPr>
          <a:xfrm>
            <a:off x="808360" y="600118"/>
            <a:ext cx="727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Fresh Hot Soup Available Daily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40af0d-12b1-4d41-86e7-c9f06a49e14a" xsi:nil="true"/>
    <_Flow_SignoffStatus xmlns="a0b65cb2-d32f-4c0d-b44a-126cb78e1dc2" xsi:nil="true"/>
    <lcf76f155ced4ddcb4097134ff3c332f xmlns="a0b65cb2-d32f-4c0d-b44a-126cb78e1dc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BACC85A334940874E8AFC53D7D30A" ma:contentTypeVersion="16" ma:contentTypeDescription="Create a new document." ma:contentTypeScope="" ma:versionID="41d5014651d4780bd7ee5b09452ffd0e">
  <xsd:schema xmlns:xsd="http://www.w3.org/2001/XMLSchema" xmlns:xs="http://www.w3.org/2001/XMLSchema" xmlns:p="http://schemas.microsoft.com/office/2006/metadata/properties" xmlns:ns2="a0b65cb2-d32f-4c0d-b44a-126cb78e1dc2" xmlns:ns3="5d40af0d-12b1-4d41-86e7-c9f06a49e14a" targetNamespace="http://schemas.microsoft.com/office/2006/metadata/properties" ma:root="true" ma:fieldsID="292f17c7b0924c2f66dee369b41f808c" ns2:_="" ns3:_="">
    <xsd:import namespace="a0b65cb2-d32f-4c0d-b44a-126cb78e1dc2"/>
    <xsd:import namespace="5d40af0d-12b1-4d41-86e7-c9f06a49e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5cb2-d32f-4c0d-b44a-126cb78e1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a88302f-f043-42a2-9268-165d43ae66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0af0d-12b1-4d41-86e7-c9f06a49e14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c7369a4-ab23-48b9-bbb7-42e620f7b251}" ma:internalName="TaxCatchAll" ma:showField="CatchAllData" ma:web="5d40af0d-12b1-4d41-86e7-c9f06a49e1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DBEFD0-2F18-4962-8102-C8005B23F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207FBC-FBA0-42A3-9847-C2CF730381FA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0b65cb2-d32f-4c0d-b44a-126cb78e1dc2"/>
    <ds:schemaRef ds:uri="http://purl.org/dc/terms/"/>
    <ds:schemaRef ds:uri="http://schemas.microsoft.com/office/2006/metadata/properties"/>
    <ds:schemaRef ds:uri="http://schemas.microsoft.com/office/2006/documentManagement/types"/>
    <ds:schemaRef ds:uri="5d40af0d-12b1-4d41-86e7-c9f06a49e14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6048DF-73D3-4C79-AFA4-5A81E394F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65cb2-d32f-4c0d-b44a-126cb78e1dc2"/>
    <ds:schemaRef ds:uri="5d40af0d-12b1-4d41-86e7-c9f06a49e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7233</TotalTime>
  <Words>2094</Words>
  <Application>Microsoft Office PowerPoint</Application>
  <PresentationFormat>A4 Paper (210x297 mm)</PresentationFormat>
  <Paragraphs>379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Clarendon</vt:lpstr>
      <vt:lpstr>Riffic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Hawkins</dc:creator>
  <cp:lastModifiedBy>cejiogu</cp:lastModifiedBy>
  <cp:revision>14</cp:revision>
  <dcterms:created xsi:type="dcterms:W3CDTF">2023-12-31T20:34:35Z</dcterms:created>
  <dcterms:modified xsi:type="dcterms:W3CDTF">2024-10-24T08:15:49Z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0x010100062BACC85A334940874E8AFC53D7D30A</vt:lpwstr>
  </property>
  <property fmtid="{D5CDD505-2E9C-101B-9397-08002B2CF9AE}" pid="3" name="MediaServiceImageTags">
    <vt:lpwstr/>
  </property>
</Properties>
</file>